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slides/slide66.xml" ContentType="application/vnd.openxmlformats-officedocument.presentationml.slide+xml"/>
  <Override PartName="/ppt/presentation.xml" ContentType="application/vnd.openxmlformats-officedocument.presentationml.presentation.main+xml"/>
  <Override PartName="/ppt/slides/slide23.xml" ContentType="application/vnd.openxmlformats-officedocument.presentationml.slide+xml"/>
  <Override PartName="/ppt/slides/slide65.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22.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56.xml" ContentType="application/vnd.openxmlformats-officedocument.presentationml.slide+xml"/>
  <Override PartName="/ppt/slides/slide64.xml" ContentType="application/vnd.openxmlformats-officedocument.presentationml.slide+xml"/>
  <Override PartName="/ppt/slides/slide54.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slides/slide55.xml" ContentType="application/vnd.openxmlformats-officedocument.presentationml.slide+xml"/>
  <Override PartName="/ppt/slides/slide30.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40.xml" ContentType="application/vnd.openxmlformats-officedocument.presentationml.slide+xml"/>
  <Override PartName="/ppt/slides/slide31.xml" ContentType="application/vnd.openxmlformats-officedocument.presentationml.slide+xml"/>
  <Override PartName="/ppt/slides/slide41.xml" ContentType="application/vnd.openxmlformats-officedocument.presentationml.slide+xml"/>
  <Override PartName="/ppt/slides/slide48.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47.xml" ContentType="application/vnd.openxmlformats-officedocument.presentationml.slide+xml"/>
  <Override PartName="/ppt/slides/slide49.xml" ContentType="application/vnd.openxmlformats-officedocument.presentationml.slide+xml"/>
  <Override PartName="/ppt/slides/slide45.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6.xml" ContentType="application/vnd.openxmlformats-officedocument.presentationml.slide+xml"/>
  <Override PartName="/ppt/slides/slide42.xml" ContentType="application/vnd.openxmlformats-officedocument.presentationml.slide+xml"/>
  <Override PartName="/ppt/notesSlides/notesSlide4.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notesSlides/notesSlide8.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slideMasters/slideMaster2.xml" ContentType="application/vnd.openxmlformats-officedocument.presentationml.slideMaster+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36.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684" r:id="rId3"/>
    <p:sldMasterId id="2147483672" r:id="rId4"/>
  </p:sldMasterIdLst>
  <p:notesMasterIdLst>
    <p:notesMasterId r:id="rId71"/>
  </p:notesMasterIdLst>
  <p:sldIdLst>
    <p:sldId id="258" r:id="rId5"/>
    <p:sldId id="268" r:id="rId6"/>
    <p:sldId id="460" r:id="rId7"/>
    <p:sldId id="464" r:id="rId8"/>
    <p:sldId id="461" r:id="rId9"/>
    <p:sldId id="462" r:id="rId10"/>
    <p:sldId id="425" r:id="rId11"/>
    <p:sldId id="426" r:id="rId12"/>
    <p:sldId id="465" r:id="rId13"/>
    <p:sldId id="466" r:id="rId14"/>
    <p:sldId id="467" r:id="rId15"/>
    <p:sldId id="469" r:id="rId16"/>
    <p:sldId id="479" r:id="rId17"/>
    <p:sldId id="475" r:id="rId18"/>
    <p:sldId id="476" r:id="rId19"/>
    <p:sldId id="463" r:id="rId20"/>
    <p:sldId id="478" r:id="rId21"/>
    <p:sldId id="473" r:id="rId22"/>
    <p:sldId id="474" r:id="rId23"/>
    <p:sldId id="483" r:id="rId24"/>
    <p:sldId id="470" r:id="rId25"/>
    <p:sldId id="379" r:id="rId26"/>
    <p:sldId id="485" r:id="rId27"/>
    <p:sldId id="486" r:id="rId28"/>
    <p:sldId id="487" r:id="rId29"/>
    <p:sldId id="454" r:id="rId30"/>
    <p:sldId id="492" r:id="rId31"/>
    <p:sldId id="477" r:id="rId32"/>
    <p:sldId id="472" r:id="rId33"/>
    <p:sldId id="480" r:id="rId34"/>
    <p:sldId id="481" r:id="rId35"/>
    <p:sldId id="482" r:id="rId36"/>
    <p:sldId id="488" r:id="rId37"/>
    <p:sldId id="490" r:id="rId38"/>
    <p:sldId id="489" r:id="rId39"/>
    <p:sldId id="468" r:id="rId40"/>
    <p:sldId id="491" r:id="rId41"/>
    <p:sldId id="259" r:id="rId42"/>
    <p:sldId id="278" r:id="rId43"/>
    <p:sldId id="279" r:id="rId44"/>
    <p:sldId id="280" r:id="rId45"/>
    <p:sldId id="275" r:id="rId46"/>
    <p:sldId id="276" r:id="rId47"/>
    <p:sldId id="277" r:id="rId48"/>
    <p:sldId id="281" r:id="rId49"/>
    <p:sldId id="493" r:id="rId50"/>
    <p:sldId id="282" r:id="rId51"/>
    <p:sldId id="505" r:id="rId52"/>
    <p:sldId id="265" r:id="rId53"/>
    <p:sldId id="331" r:id="rId54"/>
    <p:sldId id="266" r:id="rId55"/>
    <p:sldId id="267" r:id="rId56"/>
    <p:sldId id="262" r:id="rId57"/>
    <p:sldId id="497" r:id="rId58"/>
    <p:sldId id="330" r:id="rId59"/>
    <p:sldId id="496" r:id="rId60"/>
    <p:sldId id="494" r:id="rId61"/>
    <p:sldId id="495" r:id="rId62"/>
    <p:sldId id="499" r:id="rId63"/>
    <p:sldId id="502" r:id="rId64"/>
    <p:sldId id="501" r:id="rId65"/>
    <p:sldId id="503" r:id="rId66"/>
    <p:sldId id="500" r:id="rId67"/>
    <p:sldId id="504" r:id="rId68"/>
    <p:sldId id="328" r:id="rId69"/>
    <p:sldId id="398"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66" autoAdjust="0"/>
    <p:restoredTop sz="94660"/>
  </p:normalViewPr>
  <p:slideViewPr>
    <p:cSldViewPr snapToGrid="0">
      <p:cViewPr varScale="1">
        <p:scale>
          <a:sx n="56" d="100"/>
          <a:sy n="56" d="100"/>
        </p:scale>
        <p:origin x="84" y="13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79" Type="http://schemas.openxmlformats.org/officeDocument/2006/relationships/customXml" Target="../customXml/item4.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ustomXml" Target="../customXml/item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78"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customXml" Target="../customXml/item1.xml"/><Relationship Id="rId7" Type="http://schemas.openxmlformats.org/officeDocument/2006/relationships/slide" Target="slides/slide3.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A689FA-3990-432D-947D-C85CF0FA2B4D}" type="datetimeFigureOut">
              <a:rPr lang="en-US" smtClean="0"/>
              <a:t>8/17/2020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1CA3C1-4C6C-424D-870C-A51C4402F6E2}" type="slidenum">
              <a:rPr lang="en-US" smtClean="0"/>
              <a:t>‹#›</a:t>
            </a:fld>
            <a:endParaRPr lang="en-US"/>
          </a:p>
        </p:txBody>
      </p:sp>
    </p:spTree>
    <p:extLst>
      <p:ext uri="{BB962C8B-B14F-4D97-AF65-F5344CB8AC3E}">
        <p14:creationId xmlns:p14="http://schemas.microsoft.com/office/powerpoint/2010/main" val="4070997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apnorc.org/projects/pages/html%20reports/instagram-and-snapchat-are-most-popular-social-networks-for-teens.aspx#snapchat-and-instagram-are-the-most-popular-nav" TargetMode="External"/><Relationship Id="rId7" Type="http://schemas.openxmlformats.org/officeDocument/2006/relationships/hyperlink" Target="https://www.lifewire.com/where-to-find-funny-gifs-online-3486447"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lifewire.com/weird-blogs-found-on-tumblr-3486368" TargetMode="External"/><Relationship Id="rId5" Type="http://schemas.openxmlformats.org/officeDocument/2006/relationships/hyperlink" Target="http://apnorc.org/projects/pages/html%20reports/instagram-and-snapchat-are-most-popular-social-networks-for-teens.aspx#nearly-all-teens-use-regular-texting-nav" TargetMode="External"/><Relationship Id="rId4" Type="http://schemas.openxmlformats.org/officeDocument/2006/relationships/hyperlink" Target="http://apnorc.org/projects/pages/html%20reports/instagram-and-snapchat-are-most-popular-social-networks-for-teens.aspx#footnote-1"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1" i="0" dirty="0" smtClean="0">
                <a:solidFill>
                  <a:srgbClr val="4A4A4A"/>
                </a:solidFill>
                <a:effectLst/>
                <a:latin typeface="Lato"/>
              </a:rPr>
              <a:t>SOCIAL</a:t>
            </a:r>
            <a:r>
              <a:rPr lang="en-US" b="1" i="0" baseline="0" dirty="0" smtClean="0">
                <a:solidFill>
                  <a:srgbClr val="4A4A4A"/>
                </a:solidFill>
                <a:effectLst/>
                <a:latin typeface="Lato"/>
              </a:rPr>
              <a:t> NETWORKING SITES-</a:t>
            </a:r>
            <a:r>
              <a:rPr lang="en-US" dirty="0"/>
              <a:t>Facebook, Twitter, and LinkedIn</a:t>
            </a:r>
            <a:endParaRPr lang="en-US" b="1" i="0" baseline="0" dirty="0" smtClean="0">
              <a:solidFill>
                <a:srgbClr val="4A4A4A"/>
              </a:solidFill>
              <a:effectLst/>
              <a:latin typeface="Lato"/>
            </a:endParaRPr>
          </a:p>
          <a:p>
            <a:pPr defTabSz="924458">
              <a:defRPr/>
            </a:pPr>
            <a:r>
              <a:rPr lang="en-US" b="1" i="0" dirty="0" smtClean="0">
                <a:solidFill>
                  <a:srgbClr val="4A4A4A"/>
                </a:solidFill>
                <a:effectLst/>
                <a:latin typeface="Lato"/>
              </a:rPr>
              <a:t>TEXTING APPS</a:t>
            </a:r>
          </a:p>
          <a:p>
            <a:pPr defTabSz="924458">
              <a:defRPr/>
            </a:pPr>
            <a:endParaRPr lang="en-US" b="1" i="0" dirty="0" smtClean="0">
              <a:solidFill>
                <a:srgbClr val="4A4A4A"/>
              </a:solidFill>
              <a:effectLst/>
              <a:latin typeface="Lato"/>
            </a:endParaRPr>
          </a:p>
          <a:p>
            <a:pPr defTabSz="924458">
              <a:defRPr/>
            </a:pPr>
            <a:r>
              <a:rPr lang="en-US" b="1" i="0" baseline="0" dirty="0" smtClean="0">
                <a:solidFill>
                  <a:srgbClr val="4A4A4A"/>
                </a:solidFill>
                <a:effectLst/>
                <a:latin typeface="Lato"/>
              </a:rPr>
              <a:t>IMAGE SHARING-</a:t>
            </a:r>
            <a:r>
              <a:rPr lang="en-US" b="0" i="0" baseline="0" dirty="0" smtClean="0">
                <a:solidFill>
                  <a:srgbClr val="3C3C3B"/>
                </a:solidFill>
                <a:effectLst/>
                <a:latin typeface="Mr Brown"/>
              </a:rPr>
              <a:t> </a:t>
            </a:r>
            <a:r>
              <a:rPr lang="en-US" b="0" i="0" dirty="0" smtClean="0">
                <a:solidFill>
                  <a:srgbClr val="3C3C3B"/>
                </a:solidFill>
                <a:effectLst/>
                <a:latin typeface="Mr Brown"/>
              </a:rPr>
              <a:t>Social media platforms like Instagram, Imgur, and Snapchat are designed to amplify the power of image sharing.</a:t>
            </a:r>
          </a:p>
          <a:p>
            <a:pPr defTabSz="924458">
              <a:defRPr/>
            </a:pPr>
            <a:endParaRPr lang="en-US" b="1" i="0" baseline="0" dirty="0" smtClean="0">
              <a:solidFill>
                <a:srgbClr val="4A4A4A"/>
              </a:solidFill>
              <a:effectLst/>
              <a:latin typeface="Lato"/>
            </a:endParaRPr>
          </a:p>
          <a:p>
            <a:pPr defTabSz="924458">
              <a:defRPr/>
            </a:pPr>
            <a:r>
              <a:rPr lang="en-US" b="1" i="0" dirty="0" smtClean="0">
                <a:solidFill>
                  <a:srgbClr val="4A4A4A"/>
                </a:solidFill>
                <a:effectLst/>
                <a:latin typeface="Lato"/>
              </a:rPr>
              <a:t>VIDEO-</a:t>
            </a:r>
            <a:r>
              <a:rPr lang="en-US" b="1" i="0" baseline="0" dirty="0" smtClean="0">
                <a:solidFill>
                  <a:srgbClr val="4A4A4A"/>
                </a:solidFill>
                <a:effectLst/>
                <a:latin typeface="Lato"/>
              </a:rPr>
              <a:t> </a:t>
            </a:r>
            <a:r>
              <a:rPr lang="en-US" dirty="0"/>
              <a:t>YouTube and Vimeo</a:t>
            </a:r>
            <a:endParaRPr lang="en-US" b="1" i="0" baseline="0" dirty="0" smtClean="0">
              <a:solidFill>
                <a:srgbClr val="4A4A4A"/>
              </a:solidFill>
              <a:effectLst/>
              <a:latin typeface="Lato"/>
            </a:endParaRPr>
          </a:p>
          <a:p>
            <a:pPr defTabSz="924458">
              <a:defRPr/>
            </a:pPr>
            <a:endParaRPr lang="en-US" b="1" i="0" baseline="0" dirty="0" smtClean="0">
              <a:solidFill>
                <a:srgbClr val="4A4A4A"/>
              </a:solidFill>
              <a:effectLst/>
              <a:latin typeface="Lato"/>
            </a:endParaRPr>
          </a:p>
          <a:p>
            <a:pPr defTabSz="924458">
              <a:defRPr/>
            </a:pPr>
            <a:r>
              <a:rPr lang="en-US" b="1" i="0" baseline="0" dirty="0" smtClean="0">
                <a:solidFill>
                  <a:srgbClr val="4A4A4A"/>
                </a:solidFill>
                <a:effectLst/>
                <a:latin typeface="Lato"/>
              </a:rPr>
              <a:t>DATING-</a:t>
            </a:r>
            <a:r>
              <a:rPr lang="en-US" dirty="0"/>
              <a:t>Tinder,</a:t>
            </a:r>
          </a:p>
          <a:p>
            <a:pPr defTabSz="924458">
              <a:defRPr/>
            </a:pPr>
            <a:endParaRPr lang="en-US" dirty="0"/>
          </a:p>
          <a:p>
            <a:pPr defTabSz="924458">
              <a:defRPr/>
            </a:pPr>
            <a:r>
              <a:rPr lang="en-US" b="1" dirty="0"/>
              <a:t>DISCUSSION SITES- </a:t>
            </a:r>
            <a:r>
              <a:rPr lang="en-US" dirty="0"/>
              <a:t>Reddit and </a:t>
            </a:r>
            <a:r>
              <a:rPr lang="en-US" dirty="0" err="1"/>
              <a:t>Quora</a:t>
            </a:r>
            <a:r>
              <a:rPr lang="en-US" dirty="0"/>
              <a:t> </a:t>
            </a:r>
            <a:endParaRPr lang="en-US" b="1" dirty="0"/>
          </a:p>
          <a:p>
            <a:pPr defTabSz="924458">
              <a:defRPr/>
            </a:pPr>
            <a:endParaRPr lang="en-US" b="1" i="0" baseline="0" dirty="0" smtClean="0">
              <a:solidFill>
                <a:srgbClr val="4A4A4A"/>
              </a:solidFill>
              <a:effectLst/>
              <a:latin typeface="Lato"/>
            </a:endParaRPr>
          </a:p>
          <a:p>
            <a:pPr defTabSz="924458">
              <a:defRPr/>
            </a:pPr>
            <a:r>
              <a:rPr lang="en-US" b="1" dirty="0"/>
              <a:t>COMMUNITY BLOGS- </a:t>
            </a:r>
            <a:r>
              <a:rPr lang="en-US" dirty="0"/>
              <a:t>Shared blogging platforms like Medium and Tumblr give people a space to express their thoughts and help connect</a:t>
            </a:r>
            <a:endParaRPr lang="en-US" b="1" dirty="0"/>
          </a:p>
          <a:p>
            <a:pPr defTabSz="924458">
              <a:defRPr/>
            </a:pPr>
            <a:endParaRPr lang="en-US" b="1" i="0" dirty="0" smtClean="0">
              <a:solidFill>
                <a:srgbClr val="4A4A4A"/>
              </a:solidFill>
              <a:effectLst/>
              <a:latin typeface="Lato"/>
            </a:endParaRPr>
          </a:p>
          <a:p>
            <a:pPr defTabSz="924458">
              <a:defRPr/>
            </a:pPr>
            <a:endParaRPr lang="en-US" dirty="0"/>
          </a:p>
        </p:txBody>
      </p:sp>
      <p:sp>
        <p:nvSpPr>
          <p:cNvPr id="4" name="Slide Number Placeholder 3"/>
          <p:cNvSpPr>
            <a:spLocks noGrp="1"/>
          </p:cNvSpPr>
          <p:nvPr>
            <p:ph type="sldNum" sz="quarter" idx="10"/>
          </p:nvPr>
        </p:nvSpPr>
        <p:spPr/>
        <p:txBody>
          <a:bodyPr/>
          <a:lstStyle/>
          <a:p>
            <a:fld id="{E4288D9C-A9DC-4806-B16A-7569B481D718}" type="slidenum">
              <a:rPr lang="en-US" smtClean="0"/>
              <a:t>7</a:t>
            </a:fld>
            <a:endParaRPr lang="en-US"/>
          </a:p>
        </p:txBody>
      </p:sp>
    </p:spTree>
    <p:extLst>
      <p:ext uri="{BB962C8B-B14F-4D97-AF65-F5344CB8AC3E}">
        <p14:creationId xmlns:p14="http://schemas.microsoft.com/office/powerpoint/2010/main" val="309038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t>Protect Your Personal Information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0B63E7-B302-46A7-B7FF-2AFDDAF4D0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613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458">
              <a:defRPr/>
            </a:pPr>
            <a:r>
              <a:rPr lang="en-US" b="1" u="sng" cap="all" dirty="0">
                <a:hlinkClick r:id="rId3"/>
              </a:rPr>
              <a:t>SNAPCHAT AND INSTAGRAM ARE THE MOST POPULAR SOCIAL MEDIA PLATFORMS AMONG AMERICAN TEENS.</a:t>
            </a:r>
            <a:endParaRPr lang="en-US" b="1" u="sng" cap="all" dirty="0"/>
          </a:p>
          <a:p>
            <a:pPr defTabSz="924458">
              <a:defRPr/>
            </a:pPr>
            <a:endParaRPr lang="en-US" b="1" u="sng" cap="all" dirty="0"/>
          </a:p>
          <a:p>
            <a:r>
              <a:rPr lang="en-US" b="1" dirty="0"/>
              <a:t>76 percent of American teens age 13-17 use Instagram.</a:t>
            </a:r>
          </a:p>
          <a:p>
            <a:r>
              <a:rPr lang="en-US" b="1" dirty="0"/>
              <a:t>75 percent of teens use Snapchat.</a:t>
            </a:r>
          </a:p>
          <a:p>
            <a:r>
              <a:rPr lang="en-US" b="1" dirty="0"/>
              <a:t>66 percent of teens use Facebook, essentially flat from 2015, when data showed 71 percent of U.S. teens using the site.</a:t>
            </a:r>
            <a:r>
              <a:rPr lang="en-US" b="1" baseline="30000" dirty="0">
                <a:hlinkClick r:id="rId4"/>
              </a:rPr>
              <a:t>1</a:t>
            </a:r>
            <a:endParaRPr lang="en-US" b="1" dirty="0"/>
          </a:p>
          <a:p>
            <a:r>
              <a:rPr lang="en-US" b="1" dirty="0"/>
              <a:t>47 percent of teens use Twitter.</a:t>
            </a:r>
          </a:p>
          <a:p>
            <a:r>
              <a:rPr lang="en-US" b="1" dirty="0"/>
              <a:t>Fewer than 30 percent of American teens use Tumblr, Twitch, or LinkedIn.</a:t>
            </a:r>
          </a:p>
          <a:p>
            <a:endParaRPr lang="en-US" b="1" dirty="0"/>
          </a:p>
          <a:p>
            <a:pPr defTabSz="924458">
              <a:defRPr/>
            </a:pPr>
            <a:r>
              <a:rPr lang="en-US" b="1" i="0" u="sng" cap="all" dirty="0" smtClean="0">
                <a:solidFill>
                  <a:srgbClr val="CC6600"/>
                </a:solidFill>
                <a:effectLst/>
                <a:latin typeface="roboto slab"/>
                <a:hlinkClick r:id="rId5"/>
              </a:rPr>
              <a:t>NEARLY ALL TEENS USE REGULAR TEXTING, AND A SUBSTANTIAL MINORITY ALSO USE MESSAGING APPS LIKE KIK, WHATSAPP, AND LINE.</a:t>
            </a:r>
            <a:r>
              <a:rPr lang="en-US" dirty="0" smtClean="0"/>
              <a:t> </a:t>
            </a:r>
          </a:p>
          <a:p>
            <a:r>
              <a:rPr lang="en-US" b="1" dirty="0"/>
              <a:t>(91%) use the regular text messaging tool that’s built into their mobile phone. But many also use messaging apps to exchange messages, group chat, talk, and share video with friends.</a:t>
            </a:r>
          </a:p>
          <a:p>
            <a:r>
              <a:rPr lang="en-US" b="1" dirty="0"/>
              <a:t>40 percent of teens use a messaging app like </a:t>
            </a:r>
            <a:r>
              <a:rPr lang="en-US" b="1" dirty="0" err="1"/>
              <a:t>Kik</a:t>
            </a:r>
            <a:r>
              <a:rPr lang="en-US" b="1" dirty="0"/>
              <a:t>, WhatsApp, or Line.</a:t>
            </a:r>
          </a:p>
          <a:p>
            <a:r>
              <a:rPr lang="en-US" b="1" dirty="0"/>
              <a:t>Of teens who do use messaging apps, virtually all (98 percent) still use regular text messaging or </a:t>
            </a:r>
            <a:r>
              <a:rPr lang="en-US" b="1" dirty="0" err="1"/>
              <a:t>iMessage</a:t>
            </a:r>
            <a:r>
              <a:rPr lang="en-US" b="1" dirty="0"/>
              <a:t>. Few teens rely solely on apps.</a:t>
            </a:r>
          </a:p>
          <a:p>
            <a:endParaRPr lang="en-US" b="1" dirty="0"/>
          </a:p>
          <a:p>
            <a:r>
              <a:rPr lang="en-US" dirty="0"/>
              <a:t>Like WhatsApp, </a:t>
            </a:r>
            <a:r>
              <a:rPr lang="en-US" dirty="0" err="1"/>
              <a:t>Kik</a:t>
            </a:r>
            <a:r>
              <a:rPr lang="en-US" dirty="0"/>
              <a:t> has become an insanely popular messaging app for teens who like to chat with their friends. It's just one of the other fast and intuitive messaging apps used as an alternative to SMS texting, requiring only a username rather than a phone number.</a:t>
            </a:r>
          </a:p>
          <a:p>
            <a:r>
              <a:rPr lang="en-US" dirty="0"/>
              <a:t>In </a:t>
            </a:r>
            <a:r>
              <a:rPr lang="en-US" dirty="0" err="1"/>
              <a:t>Kik</a:t>
            </a:r>
            <a:r>
              <a:rPr lang="en-US" dirty="0"/>
              <a:t>, you can communicate with the world through a chat interface.</a:t>
            </a:r>
          </a:p>
          <a:p>
            <a:r>
              <a:rPr lang="en-US" dirty="0"/>
              <a:t>If you take a look on Instagram, you'll notice that a lot of profiles list </a:t>
            </a:r>
            <a:r>
              <a:rPr lang="en-US" dirty="0" err="1"/>
              <a:t>Kik</a:t>
            </a:r>
            <a:r>
              <a:rPr lang="en-US" dirty="0"/>
              <a:t> usernames in the bios so that other Instagrammers have some way to contact them privately. </a:t>
            </a:r>
          </a:p>
          <a:p>
            <a:endParaRPr lang="en-US" b="1" dirty="0"/>
          </a:p>
          <a:p>
            <a:r>
              <a:rPr lang="en-US" dirty="0"/>
              <a:t>Telegram is interesting because it does a lot more than a typical texting app, and it's completely free with zero advertisements.</a:t>
            </a:r>
          </a:p>
          <a:p>
            <a:r>
              <a:rPr lang="en-US" dirty="0"/>
              <a:t>All the texts and phone calls are encrypted through Telegram, and you can send absolutely any file type you want — even large ones up to 1.5 GB. This is unique to most messaging apps that support image and video files.</a:t>
            </a:r>
          </a:p>
          <a:p>
            <a:r>
              <a:rPr lang="en-US" dirty="0"/>
              <a:t>The messages are synced across all supported devices because the messages and files are stored in the cloud. You can delete texts whenever you want and make secret chats that dissolve messages on a timer. </a:t>
            </a:r>
          </a:p>
          <a:p>
            <a:r>
              <a:rPr lang="en-US" dirty="0"/>
              <a:t>You can address up to 5,000 of your closest friends in one single group message.</a:t>
            </a:r>
          </a:p>
          <a:p>
            <a:endParaRPr lang="en-US" dirty="0"/>
          </a:p>
          <a:p>
            <a:r>
              <a:rPr lang="en-US" dirty="0">
                <a:hlinkClick r:id="rId6"/>
              </a:rPr>
              <a:t>Tumblr</a:t>
            </a:r>
            <a:r>
              <a:rPr lang="en-US" dirty="0"/>
              <a:t> is one of the web's most popular blogging platforms, and a lot of teens have admittedly traded in their Facebook accounts for a Tumblr blog instead.</a:t>
            </a:r>
          </a:p>
          <a:p>
            <a:r>
              <a:rPr lang="en-US" dirty="0"/>
              <a:t>Like Snapchat and Instagram, Tumblr is largely dominated by visual content and has become a favorite platform for </a:t>
            </a:r>
            <a:r>
              <a:rPr lang="en-US" dirty="0">
                <a:hlinkClick r:id="rId7"/>
              </a:rPr>
              <a:t>animated GIF sharing</a:t>
            </a:r>
            <a:r>
              <a:rPr lang="en-US" dirty="0"/>
              <a:t>.</a:t>
            </a:r>
          </a:p>
          <a:p>
            <a:r>
              <a:rPr lang="en-US" dirty="0"/>
              <a:t>Although Tumblr allows its users to create blog posts in all sorts of formats including text, audio, quote, and dialogue, it's the visual content — the photos, videos, and GIFs — that makes time spent on Tumblr worth it.</a:t>
            </a:r>
          </a:p>
          <a:p>
            <a:r>
              <a:rPr lang="en-US" dirty="0"/>
              <a:t>Tumblr can be downloaded on Android and iOS phones and tablets. It also works through a browser.</a:t>
            </a:r>
          </a:p>
          <a:p>
            <a:endParaRPr lang="en-US" dirty="0"/>
          </a:p>
          <a:p>
            <a:endParaRPr lang="en-US" dirty="0"/>
          </a:p>
          <a:p>
            <a:endParaRPr lang="en-US" dirty="0"/>
          </a:p>
          <a:p>
            <a:endParaRPr lang="en-US" b="1" dirty="0"/>
          </a:p>
          <a:p>
            <a:pPr defTabSz="924458">
              <a:defRPr/>
            </a:pPr>
            <a:endParaRPr lang="en-US" dirty="0"/>
          </a:p>
        </p:txBody>
      </p:sp>
      <p:sp>
        <p:nvSpPr>
          <p:cNvPr id="4" name="Slide Number Placeholder 3"/>
          <p:cNvSpPr>
            <a:spLocks noGrp="1"/>
          </p:cNvSpPr>
          <p:nvPr>
            <p:ph type="sldNum" sz="quarter" idx="10"/>
          </p:nvPr>
        </p:nvSpPr>
        <p:spPr/>
        <p:txBody>
          <a:bodyPr/>
          <a:lstStyle/>
          <a:p>
            <a:fld id="{E4288D9C-A9DC-4806-B16A-7569B481D718}" type="slidenum">
              <a:rPr lang="en-US" smtClean="0"/>
              <a:t>8</a:t>
            </a:fld>
            <a:endParaRPr lang="en-US"/>
          </a:p>
        </p:txBody>
      </p:sp>
    </p:spTree>
    <p:extLst>
      <p:ext uri="{BB962C8B-B14F-4D97-AF65-F5344CB8AC3E}">
        <p14:creationId xmlns:p14="http://schemas.microsoft.com/office/powerpoint/2010/main" val="2944354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Observe the situation. - Orient yourself</a:t>
            </a:r>
            <a:r>
              <a:rPr lang="en-US" baseline="0" dirty="0" smtClean="0"/>
              <a:t> to the situation. – Decide what actions to take. – Then Act.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3A297-610A-4E80-BFDC-CD0162F747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364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smtClean="0">
                <a:ln>
                  <a:noFill/>
                </a:ln>
                <a:solidFill>
                  <a:prstClr val="black"/>
                </a:solidFill>
                <a:effectLst/>
                <a:uLnTx/>
                <a:uFillTx/>
                <a:latin typeface="+mn-lt"/>
                <a:ea typeface="+mn-ea"/>
                <a:cs typeface="+mn-cs"/>
              </a:rPr>
              <a:t>Anticipating threats, risks, and vulnerabilities is key to antiterrorism security and personal protection.</a:t>
            </a:r>
          </a:p>
          <a:p>
            <a:pPr marL="0" indent="0">
              <a:buNone/>
            </a:pPr>
            <a:endParaRPr lang="en-US" sz="1200" b="1"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0B63E7-B302-46A7-B7FF-2AFDDAF4D0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4189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t>The first step to vigilance is to understand your environment's normal conditions. </a:t>
            </a:r>
            <a:r>
              <a:rPr lang="en-US" dirty="0" smtClean="0"/>
              <a:t>To do this, try to observe and learn the patterns of routine activities in your area.</a:t>
            </a:r>
          </a:p>
          <a:p>
            <a:endParaRPr lang="en-US" dirty="0" smtClean="0"/>
          </a:p>
          <a:p>
            <a:r>
              <a:rPr lang="en-US" b="1" dirty="0" smtClean="0"/>
              <a:t>When you have an instinct for what is normal, you can recognize things that are suspicious: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0B63E7-B302-46A7-B7FF-2AFDDAF4D0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0027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Definition</a:t>
            </a:r>
            <a:r>
              <a:rPr lang="en-US" baseline="0" dirty="0" smtClean="0"/>
              <a:t>?</a:t>
            </a:r>
          </a:p>
          <a:p>
            <a:endParaRPr lang="en-US" baseline="0" dirty="0" smtClean="0"/>
          </a:p>
          <a:p>
            <a:r>
              <a:rPr lang="en-US" baseline="0" dirty="0" smtClean="0"/>
              <a:t>When it’s your Time, It’s your Time. </a:t>
            </a:r>
          </a:p>
          <a:p>
            <a:endParaRPr lang="en-US" baseline="0" dirty="0" smtClean="0"/>
          </a:p>
          <a:p>
            <a:r>
              <a:rPr lang="en-US" baseline="0" dirty="0" smtClean="0"/>
              <a:t>WHEN A BULLET HAS YOUR NAME ON IT…TO WHOM IT MAY CONCERN.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3A297-610A-4E80-BFDC-CD0162F747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3097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How can situational</a:t>
            </a:r>
            <a:r>
              <a:rPr lang="en-US" b="1" baseline="0" dirty="0" smtClean="0"/>
              <a:t> awareness help me?</a:t>
            </a: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0B63E7-B302-46A7-B7FF-2AFDDAF4D0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5784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Observe the situation. - Orient yourself</a:t>
            </a:r>
            <a:r>
              <a:rPr lang="en-US" baseline="0" dirty="0" smtClean="0"/>
              <a:t> to the situation. – Decide what actions to take. – Then Act.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A3A297-610A-4E80-BFDC-CD0162F747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5705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0B63E7-B302-46A7-B7FF-2AFDDAF4D0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203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E3FEF17-631C-4D6F-BD44-0D8E6BECB285}" type="datetimeFigureOut">
              <a:rPr lang="en-US" smtClean="0">
                <a:solidFill>
                  <a:prstClr val="black">
                    <a:tint val="75000"/>
                  </a:prstClr>
                </a:solidFill>
              </a:rPr>
              <a:pPr/>
              <a:t>8/17/2020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5A8EBA-9789-40A1-B742-EE1FB2D56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891303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FEF17-631C-4D6F-BD44-0D8E6BECB285}" type="datetimeFigureOut">
              <a:rPr lang="en-US" smtClean="0">
                <a:solidFill>
                  <a:prstClr val="black">
                    <a:tint val="75000"/>
                  </a:prstClr>
                </a:solidFill>
              </a:rPr>
              <a:pPr/>
              <a:t>8/17/2020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5A8EBA-9789-40A1-B742-EE1FB2D56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18184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FEF17-631C-4D6F-BD44-0D8E6BECB285}" type="datetimeFigureOut">
              <a:rPr lang="en-US" smtClean="0">
                <a:solidFill>
                  <a:prstClr val="black">
                    <a:tint val="75000"/>
                  </a:prstClr>
                </a:solidFill>
              </a:rPr>
              <a:pPr/>
              <a:t>8/17/2020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5A8EBA-9789-40A1-B742-EE1FB2D56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258009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527" y="5213444"/>
            <a:ext cx="1549021" cy="1549021"/>
          </a:xfrm>
          <a:prstGeom prst="rect">
            <a:avLst/>
          </a:prstGeom>
        </p:spPr>
      </p:pic>
    </p:spTree>
    <p:extLst>
      <p:ext uri="{BB962C8B-B14F-4D97-AF65-F5344CB8AC3E}">
        <p14:creationId xmlns:p14="http://schemas.microsoft.com/office/powerpoint/2010/main" val="208111403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39C36C-6D2C-4E23-8E1B-E6A559B328C7}"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1711226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9C36C-6D2C-4E23-8E1B-E6A559B328C7}"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1628193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639C36C-6D2C-4E23-8E1B-E6A559B328C7}"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638458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39C36C-6D2C-4E23-8E1B-E6A559B328C7}"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23131897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39C36C-6D2C-4E23-8E1B-E6A559B328C7}" type="datetimeFigureOut">
              <a:rPr lang="en-US" smtClean="0"/>
              <a:t>8/17/2020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328699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39C36C-6D2C-4E23-8E1B-E6A559B328C7}" type="datetimeFigureOut">
              <a:rPr lang="en-US" smtClean="0"/>
              <a:t>8/17/2020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2247830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9C36C-6D2C-4E23-8E1B-E6A559B328C7}" type="datetimeFigureOut">
              <a:rPr lang="en-US" smtClean="0"/>
              <a:t>8/17/2020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554641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5A8EBA-9789-40A1-B742-EE1FB2D56E27}"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779496"/>
            <a:ext cx="2352131" cy="1078504"/>
          </a:xfrm>
          <a:prstGeom prst="rect">
            <a:avLst/>
          </a:prstGeom>
        </p:spPr>
      </p:pic>
    </p:spTree>
    <p:extLst>
      <p:ext uri="{BB962C8B-B14F-4D97-AF65-F5344CB8AC3E}">
        <p14:creationId xmlns:p14="http://schemas.microsoft.com/office/powerpoint/2010/main" val="57895388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39C36C-6D2C-4E23-8E1B-E6A559B328C7}"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3643253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39C36C-6D2C-4E23-8E1B-E6A559B328C7}"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1265504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9C36C-6D2C-4E23-8E1B-E6A559B328C7}"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139417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9C36C-6D2C-4E23-8E1B-E6A559B328C7}"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20981993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639C36C-6D2C-4E23-8E1B-E6A559B328C7}"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24059600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9C36C-6D2C-4E23-8E1B-E6A559B328C7}"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10284333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639C36C-6D2C-4E23-8E1B-E6A559B328C7}"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32205599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639C36C-6D2C-4E23-8E1B-E6A559B328C7}"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39106676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39C36C-6D2C-4E23-8E1B-E6A559B328C7}" type="datetimeFigureOut">
              <a:rPr lang="en-US" smtClean="0"/>
              <a:t>8/17/2020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7052268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639C36C-6D2C-4E23-8E1B-E6A559B328C7}" type="datetimeFigureOut">
              <a:rPr lang="en-US" smtClean="0"/>
              <a:t>8/17/2020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1877513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FEF17-631C-4D6F-BD44-0D8E6BECB285}" type="datetimeFigureOut">
              <a:rPr lang="en-US" smtClean="0">
                <a:solidFill>
                  <a:prstClr val="black">
                    <a:tint val="75000"/>
                  </a:prstClr>
                </a:solidFill>
              </a:rPr>
              <a:pPr/>
              <a:t>8/17/2020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5A8EBA-9789-40A1-B742-EE1FB2D56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9106670"/>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639C36C-6D2C-4E23-8E1B-E6A559B328C7}" type="datetimeFigureOut">
              <a:rPr lang="en-US" smtClean="0"/>
              <a:t>8/17/2020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61601493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39C36C-6D2C-4E23-8E1B-E6A559B328C7}"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7470186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39C36C-6D2C-4E23-8E1B-E6A559B328C7}" type="datetimeFigureOut">
              <a:rPr lang="en-US" smtClean="0"/>
              <a:t>8/17/2020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19719255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9C36C-6D2C-4E23-8E1B-E6A559B328C7}"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5676948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39C36C-6D2C-4E23-8E1B-E6A559B328C7}" type="datetimeFigureOut">
              <a:rPr lang="en-US" smtClean="0"/>
              <a:t>8/17/2020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BC74B8C-D2CA-4F94-9061-C1D3AA496838}" type="slidenum">
              <a:rPr lang="en-US" smtClean="0"/>
              <a:t>‹#›</a:t>
            </a:fld>
            <a:endParaRPr lang="en-US"/>
          </a:p>
        </p:txBody>
      </p:sp>
    </p:spTree>
    <p:extLst>
      <p:ext uri="{BB962C8B-B14F-4D97-AF65-F5344CB8AC3E}">
        <p14:creationId xmlns:p14="http://schemas.microsoft.com/office/powerpoint/2010/main" val="22000539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909CD68-70F2-4CAF-9CFD-C3424C94EE0B}" type="datetimeFigureOut">
              <a:rPr lang="en-US" smtClean="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7B9FA1D-9A1A-4168-BE96-4E4489F370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164968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09CD68-70F2-4CAF-9CFD-C3424C94EE0B}" type="datetimeFigureOut">
              <a:rPr lang="en-US" smtClean="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7B9FA1D-9A1A-4168-BE96-4E4489F370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332397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909CD68-70F2-4CAF-9CFD-C3424C94EE0B}" type="datetimeFigureOut">
              <a:rPr lang="en-US" smtClean="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7B9FA1D-9A1A-4168-BE96-4E4489F370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2516555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909CD68-70F2-4CAF-9CFD-C3424C94EE0B}" type="datetimeFigureOut">
              <a:rPr lang="en-US" smtClean="0">
                <a:solidFill>
                  <a:prstClr val="black">
                    <a:tint val="75000"/>
                  </a:prstClr>
                </a:solidFill>
              </a:rPr>
              <a:pPr/>
              <a:t>8/17/2020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7B9FA1D-9A1A-4168-BE96-4E4489F370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511661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909CD68-70F2-4CAF-9CFD-C3424C94EE0B}" type="datetimeFigureOut">
              <a:rPr lang="en-US" smtClean="0">
                <a:solidFill>
                  <a:prstClr val="black">
                    <a:tint val="75000"/>
                  </a:prstClr>
                </a:solidFill>
              </a:rPr>
              <a:pPr/>
              <a:t>8/17/2020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17B9FA1D-9A1A-4168-BE96-4E4489F370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63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FEF17-631C-4D6F-BD44-0D8E6BECB285}" type="datetimeFigureOut">
              <a:rPr lang="en-US" smtClean="0">
                <a:solidFill>
                  <a:prstClr val="black">
                    <a:tint val="75000"/>
                  </a:prstClr>
                </a:solidFill>
              </a:rPr>
              <a:pPr/>
              <a:t>8/17/2020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5A8EBA-9789-40A1-B742-EE1FB2D56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68724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909CD68-70F2-4CAF-9CFD-C3424C94EE0B}" type="datetimeFigureOut">
              <a:rPr lang="en-US" smtClean="0">
                <a:solidFill>
                  <a:prstClr val="black">
                    <a:tint val="75000"/>
                  </a:prstClr>
                </a:solidFill>
              </a:rPr>
              <a:pPr/>
              <a:t>8/17/2020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17B9FA1D-9A1A-4168-BE96-4E4489F370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6493464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09CD68-70F2-4CAF-9CFD-C3424C94EE0B}" type="datetimeFigureOut">
              <a:rPr lang="en-US" smtClean="0">
                <a:solidFill>
                  <a:prstClr val="black">
                    <a:tint val="75000"/>
                  </a:prstClr>
                </a:solidFill>
              </a:rPr>
              <a:pPr/>
              <a:t>8/17/2020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17B9FA1D-9A1A-4168-BE96-4E4489F370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383080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09CD68-70F2-4CAF-9CFD-C3424C94EE0B}" type="datetimeFigureOut">
              <a:rPr lang="en-US" smtClean="0">
                <a:solidFill>
                  <a:prstClr val="black">
                    <a:tint val="75000"/>
                  </a:prstClr>
                </a:solidFill>
              </a:rPr>
              <a:pPr/>
              <a:t>8/17/2020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7B9FA1D-9A1A-4168-BE96-4E4489F370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703746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909CD68-70F2-4CAF-9CFD-C3424C94EE0B}" type="datetimeFigureOut">
              <a:rPr lang="en-US" smtClean="0">
                <a:solidFill>
                  <a:prstClr val="black">
                    <a:tint val="75000"/>
                  </a:prstClr>
                </a:solidFill>
              </a:rPr>
              <a:pPr/>
              <a:t>8/17/2020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17B9FA1D-9A1A-4168-BE96-4E4489F370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7775035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09CD68-70F2-4CAF-9CFD-C3424C94EE0B}" type="datetimeFigureOut">
              <a:rPr lang="en-US" smtClean="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7B9FA1D-9A1A-4168-BE96-4E4489F370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0537948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909CD68-70F2-4CAF-9CFD-C3424C94EE0B}" type="datetimeFigureOut">
              <a:rPr lang="en-US" smtClean="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17B9FA1D-9A1A-4168-BE96-4E4489F370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1684765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3FEF17-631C-4D6F-BD44-0D8E6BECB285}" type="datetimeFigureOut">
              <a:rPr lang="en-US" smtClean="0">
                <a:solidFill>
                  <a:prstClr val="black">
                    <a:tint val="75000"/>
                  </a:prstClr>
                </a:solidFill>
              </a:rPr>
              <a:pPr/>
              <a:t>8/17/2020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5A8EBA-9789-40A1-B742-EE1FB2D56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072171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3FEF17-631C-4D6F-BD44-0D8E6BECB285}" type="datetimeFigureOut">
              <a:rPr lang="en-US" smtClean="0">
                <a:solidFill>
                  <a:prstClr val="black">
                    <a:tint val="75000"/>
                  </a:prstClr>
                </a:solidFill>
              </a:rPr>
              <a:pPr/>
              <a:t>8/17/2020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5A8EBA-9789-40A1-B742-EE1FB2D56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3997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FEF17-631C-4D6F-BD44-0D8E6BECB285}" type="datetimeFigureOut">
              <a:rPr lang="en-US" smtClean="0">
                <a:solidFill>
                  <a:prstClr val="black">
                    <a:tint val="75000"/>
                  </a:prstClr>
                </a:solidFill>
              </a:rPr>
              <a:pPr/>
              <a:t>8/17/2020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5A8EBA-9789-40A1-B742-EE1FB2D56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525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FEF17-631C-4D6F-BD44-0D8E6BECB285}" type="datetimeFigureOut">
              <a:rPr lang="en-US" smtClean="0">
                <a:solidFill>
                  <a:prstClr val="black">
                    <a:tint val="75000"/>
                  </a:prstClr>
                </a:solidFill>
              </a:rPr>
              <a:pPr/>
              <a:t>8/17/2020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5A8EBA-9789-40A1-B742-EE1FB2D56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87032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FEF17-631C-4D6F-BD44-0D8E6BECB285}" type="datetimeFigureOut">
              <a:rPr lang="en-US" smtClean="0">
                <a:solidFill>
                  <a:prstClr val="black">
                    <a:tint val="75000"/>
                  </a:prstClr>
                </a:solidFill>
              </a:rPr>
              <a:pPr/>
              <a:t>8/17/2020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5A8EBA-9789-40A1-B742-EE1FB2D56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34201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0"/>
                <a:lumOff val="100000"/>
              </a:schemeClr>
            </a:gs>
            <a:gs pos="33000">
              <a:schemeClr val="accent5">
                <a:lumMod val="0"/>
                <a:lumOff val="100000"/>
              </a:schemeClr>
            </a:gs>
            <a:gs pos="85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FEF17-631C-4D6F-BD44-0D8E6BECB285}" type="datetimeFigureOut">
              <a:rPr lang="en-US" smtClean="0">
                <a:solidFill>
                  <a:prstClr val="black">
                    <a:tint val="75000"/>
                  </a:prstClr>
                </a:solidFill>
              </a:rPr>
              <a:pPr/>
              <a:t>8/17/2020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5A8EBA-9789-40A1-B742-EE1FB2D56E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3232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2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0"/>
                <a:lumOff val="100000"/>
              </a:schemeClr>
            </a:gs>
            <a:gs pos="33000">
              <a:schemeClr val="accent5">
                <a:lumMod val="0"/>
                <a:lumOff val="100000"/>
              </a:schemeClr>
            </a:gs>
            <a:gs pos="85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9C36C-6D2C-4E23-8E1B-E6A559B328C7}" type="datetimeFigureOut">
              <a:rPr lang="en-US" smtClean="0"/>
              <a:t>8/17/2020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74B8C-D2CA-4F94-9061-C1D3AA496838}"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474" y="5504479"/>
            <a:ext cx="1344967" cy="1344967"/>
          </a:xfrm>
          <a:prstGeom prst="rect">
            <a:avLst/>
          </a:prstGeom>
        </p:spPr>
      </p:pic>
    </p:spTree>
    <p:extLst>
      <p:ext uri="{BB962C8B-B14F-4D97-AF65-F5344CB8AC3E}">
        <p14:creationId xmlns:p14="http://schemas.microsoft.com/office/powerpoint/2010/main" val="315273671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chemeClr val="accent5">
                <a:lumMod val="0"/>
                <a:lumOff val="100000"/>
              </a:schemeClr>
            </a:gs>
            <a:gs pos="33000">
              <a:schemeClr val="accent5">
                <a:lumMod val="0"/>
                <a:lumOff val="100000"/>
              </a:schemeClr>
            </a:gs>
            <a:gs pos="85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9C36C-6D2C-4E23-8E1B-E6A559B328C7}" type="datetimeFigureOut">
              <a:rPr lang="en-US" smtClean="0"/>
              <a:t>8/17/2020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C74B8C-D2CA-4F94-9061-C1D3AA496838}"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2474" y="5504479"/>
            <a:ext cx="1344967" cy="1344967"/>
          </a:xfrm>
          <a:prstGeom prst="rect">
            <a:avLst/>
          </a:prstGeom>
        </p:spPr>
      </p:pic>
    </p:spTree>
    <p:extLst>
      <p:ext uri="{BB962C8B-B14F-4D97-AF65-F5344CB8AC3E}">
        <p14:creationId xmlns:p14="http://schemas.microsoft.com/office/powerpoint/2010/main" val="36354957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3000">
              <a:schemeClr val="accent5">
                <a:lumMod val="0"/>
                <a:lumOff val="100000"/>
              </a:schemeClr>
            </a:gs>
            <a:gs pos="85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09CD68-70F2-4CAF-9CFD-C3424C94EE0B}" type="datetimeFigureOut">
              <a:rPr lang="en-US" smtClean="0">
                <a:solidFill>
                  <a:prstClr val="black">
                    <a:tint val="75000"/>
                  </a:prstClr>
                </a:solidFill>
              </a:rPr>
              <a:pPr/>
              <a:t>8/17/2020</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B9FA1D-9A1A-4168-BE96-4E4489F370C2}"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22866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36.xml"/><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png"/><Relationship Id="rId1" Type="http://schemas.openxmlformats.org/officeDocument/2006/relationships/slideLayout" Target="../slideLayouts/slideLayout1.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801767" y="355673"/>
            <a:ext cx="8414951" cy="1446550"/>
          </a:xfrm>
          <a:prstGeom prst="rect">
            <a:avLst/>
          </a:prstGeom>
          <a:noFill/>
        </p:spPr>
        <p:txBody>
          <a:bodyPr wrap="square" rtlCol="0">
            <a:spAutoFit/>
          </a:bodyPr>
          <a:lstStyle/>
          <a:p>
            <a:pPr algn="ctr"/>
            <a:r>
              <a:rPr lang="en-US" sz="4400" b="1" dirty="0">
                <a:solidFill>
                  <a:prstClr val="black"/>
                </a:solidFill>
                <a:latin typeface="Arial Narrow" panose="020B0606020202030204" pitchFamily="34" charset="0"/>
              </a:rPr>
              <a:t>Basic Home Security </a:t>
            </a:r>
            <a:r>
              <a:rPr lang="en-US" sz="4400" b="1" dirty="0" smtClean="0">
                <a:solidFill>
                  <a:prstClr val="black"/>
                </a:solidFill>
                <a:latin typeface="Arial Narrow" panose="020B0606020202030204" pitchFamily="34" charset="0"/>
              </a:rPr>
              <a:t>and Internet Awareness </a:t>
            </a:r>
            <a:r>
              <a:rPr lang="en-US" sz="4400" b="1" dirty="0">
                <a:solidFill>
                  <a:prstClr val="black"/>
                </a:solidFill>
                <a:latin typeface="Arial Narrow" panose="020B0606020202030204" pitchFamily="34" charset="0"/>
              </a:rPr>
              <a:t>Training</a:t>
            </a:r>
          </a:p>
        </p:txBody>
      </p:sp>
      <p:sp>
        <p:nvSpPr>
          <p:cNvPr id="5" name="TextBox 4"/>
          <p:cNvSpPr txBox="1"/>
          <p:nvPr/>
        </p:nvSpPr>
        <p:spPr>
          <a:xfrm>
            <a:off x="3618551" y="4602249"/>
            <a:ext cx="4781385" cy="23083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2060"/>
                </a:solidFill>
                <a:effectLst/>
                <a:uLnTx/>
                <a:uFillTx/>
              </a:rPr>
              <a:t>Presented by: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002060"/>
                </a:solidFill>
                <a:effectLst/>
                <a:uLnTx/>
                <a:uFillTx/>
              </a:rPr>
              <a:t>Michael Cartner</a:t>
            </a:r>
            <a:endParaRPr kumimoji="0" lang="en-US" sz="2800" b="1" i="0" u="none" strike="noStrike" kern="0" cap="none" spc="0" normalizeH="0" baseline="0" noProof="0" dirty="0">
              <a:ln>
                <a:noFill/>
              </a:ln>
              <a:solidFill>
                <a:srgbClr val="00206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smtClean="0">
              <a:ln>
                <a:noFill/>
              </a:ln>
              <a:solidFill>
                <a:srgbClr val="00206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rPr>
              <a:t>Mission Assurance Program Manger</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smtClean="0">
                <a:ln>
                  <a:noFill/>
                </a:ln>
                <a:solidFill>
                  <a:srgbClr val="002060"/>
                </a:solidFill>
                <a:effectLst/>
                <a:uLnTx/>
                <a:uFillTx/>
              </a:rPr>
              <a:t>12th Marine </a:t>
            </a:r>
            <a:r>
              <a:rPr kumimoji="0" lang="en-US" sz="2000" b="0" i="0" u="none" strike="noStrike" kern="0" cap="none" spc="0" normalizeH="0" baseline="0" noProof="0" dirty="0" smtClean="0">
                <a:ln>
                  <a:noFill/>
                </a:ln>
                <a:solidFill>
                  <a:srgbClr val="002060"/>
                </a:solidFill>
                <a:effectLst/>
                <a:uLnTx/>
                <a:uFillTx/>
              </a:rPr>
              <a:t>Corps District</a:t>
            </a:r>
            <a:endParaRPr kumimoji="0" lang="en-US" sz="2000" b="0" i="0" u="none" strike="noStrike" kern="0" cap="none" spc="0" normalizeH="0" baseline="0" noProof="0" dirty="0">
              <a:ln>
                <a:noFill/>
              </a:ln>
              <a:solidFill>
                <a:srgbClr val="00206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00206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2060"/>
              </a:solidFill>
              <a:effectLst/>
              <a:uLnTx/>
              <a:uFillTx/>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22809" y="1649823"/>
            <a:ext cx="3172870" cy="3172870"/>
          </a:xfrm>
          <a:prstGeom prst="rect">
            <a:avLst/>
          </a:prstGeom>
        </p:spPr>
      </p:pic>
    </p:spTree>
    <p:extLst>
      <p:ext uri="{BB962C8B-B14F-4D97-AF65-F5344CB8AC3E}">
        <p14:creationId xmlns:p14="http://schemas.microsoft.com/office/powerpoint/2010/main" val="16785914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4" name="Rectangle 3"/>
          <p:cNvSpPr/>
          <p:nvPr/>
        </p:nvSpPr>
        <p:spPr>
          <a:xfrm>
            <a:off x="7963468" y="1888869"/>
            <a:ext cx="2939143" cy="3785652"/>
          </a:xfrm>
          <a:prstGeom prst="rect">
            <a:avLst/>
          </a:prstGeom>
        </p:spPr>
        <p:txBody>
          <a:bodyPr wrap="square">
            <a:spAutoFit/>
          </a:bodyPr>
          <a:lstStyle/>
          <a:p>
            <a:pPr fontAlgn="t"/>
            <a:r>
              <a:rPr lang="en-US" sz="2000" b="1" dirty="0" smtClean="0">
                <a:solidFill>
                  <a:srgbClr val="000000"/>
                </a:solidFill>
              </a:rPr>
              <a:t>Do </a:t>
            </a:r>
            <a:r>
              <a:rPr lang="en-US" sz="2000" b="1" dirty="0">
                <a:solidFill>
                  <a:srgbClr val="000000"/>
                </a:solidFill>
              </a:rPr>
              <a:t>not post pictures of checks or credit cards</a:t>
            </a:r>
            <a:r>
              <a:rPr lang="en-US" sz="2000" b="1" dirty="0" smtClean="0">
                <a:solidFill>
                  <a:srgbClr val="000000"/>
                </a:solidFill>
              </a:rPr>
              <a:t>.</a:t>
            </a:r>
          </a:p>
          <a:p>
            <a:pPr fontAlgn="t"/>
            <a:endParaRPr lang="en-US" sz="2000" b="1" dirty="0">
              <a:solidFill>
                <a:srgbClr val="000000"/>
              </a:solidFill>
            </a:endParaRPr>
          </a:p>
          <a:p>
            <a:pPr fontAlgn="t"/>
            <a:r>
              <a:rPr lang="en-US" sz="2000" b="1" dirty="0" smtClean="0">
                <a:solidFill>
                  <a:srgbClr val="000000"/>
                </a:solidFill>
              </a:rPr>
              <a:t>Do </a:t>
            </a:r>
            <a:r>
              <a:rPr lang="en-US" sz="2000" b="1" dirty="0">
                <a:solidFill>
                  <a:srgbClr val="000000"/>
                </a:solidFill>
              </a:rPr>
              <a:t>not post account numbers, or even the name of your bank or credit card companies</a:t>
            </a:r>
            <a:r>
              <a:rPr lang="en-US" sz="2000" b="1" dirty="0" smtClean="0">
                <a:solidFill>
                  <a:srgbClr val="000000"/>
                </a:solidFill>
              </a:rPr>
              <a:t>.</a:t>
            </a:r>
          </a:p>
          <a:p>
            <a:pPr fontAlgn="t"/>
            <a:endParaRPr lang="en-US" sz="2000" b="1" dirty="0">
              <a:solidFill>
                <a:srgbClr val="000000"/>
              </a:solidFill>
            </a:endParaRPr>
          </a:p>
          <a:p>
            <a:pPr fontAlgn="t"/>
            <a:r>
              <a:rPr lang="en-US" sz="2000" b="1" dirty="0" smtClean="0">
                <a:solidFill>
                  <a:srgbClr val="000000"/>
                </a:solidFill>
              </a:rPr>
              <a:t>Do </a:t>
            </a:r>
            <a:r>
              <a:rPr lang="en-US" sz="2000" b="1" dirty="0">
                <a:solidFill>
                  <a:srgbClr val="000000"/>
                </a:solidFill>
              </a:rPr>
              <a:t>not make comments about your finances, even in general.</a:t>
            </a:r>
          </a:p>
          <a:p>
            <a:pPr fontAlgn="t"/>
            <a:endParaRPr lang="en-US" sz="2000" b="1" dirty="0">
              <a:solidFill>
                <a:srgbClr val="000000"/>
              </a:solidFill>
            </a:endParaRPr>
          </a:p>
        </p:txBody>
      </p:sp>
      <p:pic>
        <p:nvPicPr>
          <p:cNvPr id="5" name="Picture 4"/>
          <p:cNvPicPr>
            <a:picLocks noChangeAspect="1"/>
          </p:cNvPicPr>
          <p:nvPr/>
        </p:nvPicPr>
        <p:blipFill>
          <a:blip r:embed="rId3"/>
          <a:stretch>
            <a:fillRect/>
          </a:stretch>
        </p:blipFill>
        <p:spPr>
          <a:xfrm>
            <a:off x="1285240" y="2793999"/>
            <a:ext cx="5684520" cy="25720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Rectangle 6"/>
          <p:cNvSpPr/>
          <p:nvPr/>
        </p:nvSpPr>
        <p:spPr>
          <a:xfrm>
            <a:off x="4311061" y="873206"/>
            <a:ext cx="3993601" cy="1015663"/>
          </a:xfrm>
          <a:prstGeom prst="rect">
            <a:avLst/>
          </a:prstGeom>
        </p:spPr>
        <p:txBody>
          <a:bodyPr wrap="square">
            <a:spAutoFit/>
          </a:bodyPr>
          <a:lstStyle/>
          <a:p>
            <a:r>
              <a:rPr lang="en-US" sz="3200" b="1" dirty="0" smtClean="0"/>
              <a:t>Financial Information</a:t>
            </a:r>
          </a:p>
          <a:p>
            <a:endParaRPr lang="en-US" sz="1400" dirty="0"/>
          </a:p>
          <a:p>
            <a:endParaRPr lang="en-US" sz="1400" dirty="0"/>
          </a:p>
        </p:txBody>
      </p:sp>
    </p:spTree>
    <p:extLst>
      <p:ext uri="{BB962C8B-B14F-4D97-AF65-F5344CB8AC3E}">
        <p14:creationId xmlns:p14="http://schemas.microsoft.com/office/powerpoint/2010/main" val="388556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100"/>
                                        <p:tgtEl>
                                          <p:spTgt spid="4">
                                            <p:txEl>
                                              <p:pRg st="0" end="0"/>
                                            </p:txEl>
                                          </p:spTgt>
                                        </p:tgtEl>
                                      </p:cBhvr>
                                    </p:animEffect>
                                    <p:anim calcmode="lin" valueType="num">
                                      <p:cBhvr>
                                        <p:cTn id="8" dur="21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1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2100"/>
                                        <p:tgtEl>
                                          <p:spTgt spid="4">
                                            <p:txEl>
                                              <p:pRg st="2" end="2"/>
                                            </p:txEl>
                                          </p:spTgt>
                                        </p:tgtEl>
                                      </p:cBhvr>
                                    </p:animEffect>
                                    <p:anim calcmode="lin" valueType="num">
                                      <p:cBhvr>
                                        <p:cTn id="13" dur="21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2100" fill="hold"/>
                                        <p:tgtEl>
                                          <p:spTgt spid="4">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2100"/>
                                        <p:tgtEl>
                                          <p:spTgt spid="4">
                                            <p:txEl>
                                              <p:pRg st="4" end="4"/>
                                            </p:txEl>
                                          </p:spTgt>
                                        </p:tgtEl>
                                      </p:cBhvr>
                                    </p:animEffect>
                                    <p:anim calcmode="lin" valueType="num">
                                      <p:cBhvr>
                                        <p:cTn id="18" dur="21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9" dur="21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Rectangle 2"/>
          <p:cNvSpPr/>
          <p:nvPr/>
        </p:nvSpPr>
        <p:spPr>
          <a:xfrm>
            <a:off x="2786743" y="2516707"/>
            <a:ext cx="6096000" cy="400110"/>
          </a:xfrm>
          <a:prstGeom prst="rect">
            <a:avLst/>
          </a:prstGeom>
        </p:spPr>
        <p:txBody>
          <a:bodyPr>
            <a:spAutoFit/>
          </a:bodyPr>
          <a:lstStyle/>
          <a:p>
            <a:pPr fontAlgn="t"/>
            <a:r>
              <a:rPr lang="en-US" sz="2000" b="1" dirty="0" smtClean="0">
                <a:solidFill>
                  <a:srgbClr val="000000"/>
                </a:solidFill>
              </a:rPr>
              <a:t>    </a:t>
            </a:r>
            <a:endParaRPr lang="en-US" b="1" dirty="0">
              <a:solidFill>
                <a:srgbClr val="000000"/>
              </a:solidFill>
            </a:endParaRPr>
          </a:p>
        </p:txBody>
      </p:sp>
      <p:sp>
        <p:nvSpPr>
          <p:cNvPr id="7" name="Rectangle 6"/>
          <p:cNvSpPr/>
          <p:nvPr/>
        </p:nvSpPr>
        <p:spPr>
          <a:xfrm>
            <a:off x="4885147" y="2279217"/>
            <a:ext cx="6096000" cy="3477875"/>
          </a:xfrm>
          <a:prstGeom prst="rect">
            <a:avLst/>
          </a:prstGeom>
        </p:spPr>
        <p:txBody>
          <a:bodyPr>
            <a:spAutoFit/>
          </a:bodyPr>
          <a:lstStyle/>
          <a:p>
            <a:r>
              <a:rPr lang="en-US" sz="2000" b="1" dirty="0" smtClean="0"/>
              <a:t>If </a:t>
            </a:r>
            <a:r>
              <a:rPr lang="en-US" sz="2000" b="1" dirty="0"/>
              <a:t>you don’t want everyone to know about something, do not post it. Others can share your status or photos, or save them and send to whomever they choose.</a:t>
            </a:r>
          </a:p>
          <a:p>
            <a:endParaRPr lang="en-US" sz="2000" b="1" dirty="0"/>
          </a:p>
          <a:p>
            <a:r>
              <a:rPr lang="en-US" sz="2000" b="1" dirty="0" smtClean="0"/>
              <a:t>Complaints </a:t>
            </a:r>
            <a:r>
              <a:rPr lang="en-US" sz="2000" b="1" dirty="0"/>
              <a:t>about work or other people are likely to get back to your employer or the other person, and that can hurt your job or your social life.</a:t>
            </a:r>
          </a:p>
          <a:p>
            <a:endParaRPr lang="en-US" sz="2000" b="1" dirty="0"/>
          </a:p>
          <a:p>
            <a:r>
              <a:rPr lang="en-US" sz="2000" b="1" dirty="0" smtClean="0"/>
              <a:t>If </a:t>
            </a:r>
            <a:r>
              <a:rPr lang="en-US" sz="2000" b="1" dirty="0"/>
              <a:t>you have any doubts about whether a comment or photo is appropriate for public viewing, it is best to not post it.</a:t>
            </a:r>
          </a:p>
        </p:txBody>
      </p:sp>
      <p:pic>
        <p:nvPicPr>
          <p:cNvPr id="8" name="Picture 7"/>
          <p:cNvPicPr>
            <a:picLocks noChangeAspect="1"/>
          </p:cNvPicPr>
          <p:nvPr/>
        </p:nvPicPr>
        <p:blipFill>
          <a:blip r:embed="rId3"/>
          <a:stretch>
            <a:fillRect/>
          </a:stretch>
        </p:blipFill>
        <p:spPr>
          <a:xfrm>
            <a:off x="1738630" y="2060766"/>
            <a:ext cx="2781300" cy="3914775"/>
          </a:xfrm>
          <a:prstGeom prst="rect">
            <a:avLst/>
          </a:prstGeom>
        </p:spPr>
      </p:pic>
      <p:sp>
        <p:nvSpPr>
          <p:cNvPr id="9" name="Rectangle 8"/>
          <p:cNvSpPr/>
          <p:nvPr/>
        </p:nvSpPr>
        <p:spPr>
          <a:xfrm>
            <a:off x="2976159" y="764024"/>
            <a:ext cx="8009059" cy="1508105"/>
          </a:xfrm>
          <a:prstGeom prst="rect">
            <a:avLst/>
          </a:prstGeom>
        </p:spPr>
        <p:txBody>
          <a:bodyPr wrap="square">
            <a:spAutoFit/>
          </a:bodyPr>
          <a:lstStyle/>
          <a:p>
            <a:r>
              <a:rPr lang="en-US" sz="3200" b="1" i="1" dirty="0" smtClean="0"/>
              <a:t>Let’s post everything that I don’t want everyone to know! …Wait, what?</a:t>
            </a:r>
          </a:p>
          <a:p>
            <a:endParaRPr lang="en-US" sz="1400" dirty="0"/>
          </a:p>
          <a:p>
            <a:endParaRPr lang="en-US" sz="1400" dirty="0"/>
          </a:p>
        </p:txBody>
      </p:sp>
    </p:spTree>
    <p:extLst>
      <p:ext uri="{BB962C8B-B14F-4D97-AF65-F5344CB8AC3E}">
        <p14:creationId xmlns:p14="http://schemas.microsoft.com/office/powerpoint/2010/main" val="532648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5" name="Rectangle 4"/>
          <p:cNvSpPr/>
          <p:nvPr/>
        </p:nvSpPr>
        <p:spPr>
          <a:xfrm>
            <a:off x="2089055" y="1787606"/>
            <a:ext cx="8009059" cy="2985433"/>
          </a:xfrm>
          <a:prstGeom prst="rect">
            <a:avLst/>
          </a:prstGeom>
        </p:spPr>
        <p:txBody>
          <a:bodyPr wrap="square">
            <a:spAutoFit/>
          </a:bodyPr>
          <a:lstStyle/>
          <a:p>
            <a:pPr algn="ctr"/>
            <a:r>
              <a:rPr lang="en-US" sz="3200" b="1" i="1" dirty="0" smtClean="0"/>
              <a:t>What NOT TO DO on the Internet</a:t>
            </a:r>
          </a:p>
          <a:p>
            <a:pPr algn="ctr"/>
            <a:endParaRPr lang="en-US" sz="3200" b="1" i="1" dirty="0" smtClean="0"/>
          </a:p>
          <a:p>
            <a:pPr algn="ctr"/>
            <a:endParaRPr lang="en-US" sz="3200" b="1" i="1" dirty="0"/>
          </a:p>
          <a:p>
            <a:pPr algn="ctr"/>
            <a:endParaRPr lang="en-US" sz="3200" b="1" i="1" dirty="0"/>
          </a:p>
          <a:p>
            <a:pPr algn="ctr"/>
            <a:r>
              <a:rPr lang="en-US" sz="3200" b="1" i="1" dirty="0" smtClean="0"/>
              <a:t>Don’t be a Puppet!</a:t>
            </a:r>
          </a:p>
          <a:p>
            <a:endParaRPr lang="en-US" sz="1400" dirty="0"/>
          </a:p>
          <a:p>
            <a:endParaRPr lang="en-US" sz="1400" dirty="0"/>
          </a:p>
        </p:txBody>
      </p:sp>
    </p:spTree>
    <p:extLst>
      <p:ext uri="{BB962C8B-B14F-4D97-AF65-F5344CB8AC3E}">
        <p14:creationId xmlns:p14="http://schemas.microsoft.com/office/powerpoint/2010/main" val="17034843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4763"/>
            <a:ext cx="12192000" cy="6867525"/>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5" name="Rectangle 4"/>
          <p:cNvSpPr/>
          <p:nvPr/>
        </p:nvSpPr>
        <p:spPr>
          <a:xfrm>
            <a:off x="2976159" y="764024"/>
            <a:ext cx="8009059" cy="523220"/>
          </a:xfrm>
          <a:prstGeom prst="rect">
            <a:avLst/>
          </a:prstGeom>
        </p:spPr>
        <p:txBody>
          <a:bodyPr wrap="square">
            <a:spAutoFit/>
          </a:bodyPr>
          <a:lstStyle/>
          <a:p>
            <a:endParaRPr lang="en-US" sz="1400" dirty="0"/>
          </a:p>
          <a:p>
            <a:endParaRPr lang="en-US" sz="1400" dirty="0"/>
          </a:p>
        </p:txBody>
      </p:sp>
    </p:spTree>
    <p:extLst>
      <p:ext uri="{BB962C8B-B14F-4D97-AF65-F5344CB8AC3E}">
        <p14:creationId xmlns:p14="http://schemas.microsoft.com/office/powerpoint/2010/main" val="25875063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4" name="Rectangle 3"/>
          <p:cNvSpPr/>
          <p:nvPr/>
        </p:nvSpPr>
        <p:spPr>
          <a:xfrm>
            <a:off x="6214473" y="2191712"/>
            <a:ext cx="5052967" cy="3447098"/>
          </a:xfrm>
          <a:prstGeom prst="rect">
            <a:avLst/>
          </a:prstGeom>
        </p:spPr>
        <p:txBody>
          <a:bodyPr wrap="square">
            <a:spAutoFit/>
          </a:bodyPr>
          <a:lstStyle/>
          <a:p>
            <a:pPr fontAlgn="t"/>
            <a:r>
              <a:rPr lang="en-US" sz="2000" b="1" dirty="0">
                <a:solidFill>
                  <a:srgbClr val="000000"/>
                </a:solidFill>
              </a:rPr>
              <a:t>Password or password hints</a:t>
            </a:r>
          </a:p>
          <a:p>
            <a:pPr fontAlgn="t"/>
            <a:endParaRPr lang="en-US" sz="2000" b="1" dirty="0">
              <a:solidFill>
                <a:srgbClr val="000000"/>
              </a:solidFill>
            </a:endParaRPr>
          </a:p>
          <a:p>
            <a:pPr fontAlgn="t"/>
            <a:r>
              <a:rPr lang="en-US" sz="2000" b="1" dirty="0">
                <a:solidFill>
                  <a:srgbClr val="000000"/>
                </a:solidFill>
              </a:rPr>
              <a:t>Do not post your password to Facebook or to any other accounts.</a:t>
            </a:r>
          </a:p>
          <a:p>
            <a:pPr fontAlgn="t"/>
            <a:endParaRPr lang="en-US" sz="2000" b="1" dirty="0">
              <a:solidFill>
                <a:srgbClr val="000000"/>
              </a:solidFill>
            </a:endParaRPr>
          </a:p>
          <a:p>
            <a:pPr fontAlgn="t"/>
            <a:r>
              <a:rPr lang="en-US" sz="2000" b="1" dirty="0">
                <a:solidFill>
                  <a:srgbClr val="000000"/>
                </a:solidFill>
              </a:rPr>
              <a:t>Do not post information that could give crooks information about your password hints. Some common ones include your mother’s maiden name, your first pet’s name, or the name of the street you grew up on.</a:t>
            </a:r>
          </a:p>
          <a:p>
            <a:pPr fontAlgn="t"/>
            <a:endParaRPr lang="en-US" b="1" dirty="0">
              <a:solidFill>
                <a:srgbClr val="000000"/>
              </a:solidFill>
            </a:endParaRPr>
          </a:p>
        </p:txBody>
      </p:sp>
      <p:pic>
        <p:nvPicPr>
          <p:cNvPr id="5" name="Picture 4"/>
          <p:cNvPicPr>
            <a:picLocks noChangeAspect="1"/>
          </p:cNvPicPr>
          <p:nvPr/>
        </p:nvPicPr>
        <p:blipFill>
          <a:blip r:embed="rId3"/>
          <a:stretch>
            <a:fillRect/>
          </a:stretch>
        </p:blipFill>
        <p:spPr>
          <a:xfrm>
            <a:off x="713740" y="2303346"/>
            <a:ext cx="5199702" cy="2929053"/>
          </a:xfrm>
          <a:prstGeom prst="rect">
            <a:avLst/>
          </a:prstGeom>
        </p:spPr>
      </p:pic>
      <p:sp>
        <p:nvSpPr>
          <p:cNvPr id="7" name="Rectangle 6"/>
          <p:cNvSpPr/>
          <p:nvPr/>
        </p:nvSpPr>
        <p:spPr>
          <a:xfrm>
            <a:off x="4108923" y="1001340"/>
            <a:ext cx="3997847" cy="1015663"/>
          </a:xfrm>
          <a:prstGeom prst="rect">
            <a:avLst/>
          </a:prstGeom>
        </p:spPr>
        <p:txBody>
          <a:bodyPr wrap="square">
            <a:spAutoFit/>
          </a:bodyPr>
          <a:lstStyle/>
          <a:p>
            <a:pPr algn="ctr"/>
            <a:r>
              <a:rPr lang="en-US" sz="3200" b="1" i="1" dirty="0" smtClean="0"/>
              <a:t>Internet Passwords</a:t>
            </a:r>
          </a:p>
          <a:p>
            <a:endParaRPr lang="en-US" sz="1400" dirty="0"/>
          </a:p>
          <a:p>
            <a:endParaRPr lang="en-US" sz="1400" dirty="0"/>
          </a:p>
        </p:txBody>
      </p:sp>
    </p:spTree>
    <p:extLst>
      <p:ext uri="{BB962C8B-B14F-4D97-AF65-F5344CB8AC3E}">
        <p14:creationId xmlns:p14="http://schemas.microsoft.com/office/powerpoint/2010/main" val="253370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Rectangle 6"/>
          <p:cNvSpPr txBox="1">
            <a:spLocks noChangeArrowheads="1"/>
          </p:cNvSpPr>
          <p:nvPr/>
        </p:nvSpPr>
        <p:spPr>
          <a:xfrm>
            <a:off x="4467771" y="644349"/>
            <a:ext cx="2807725" cy="1143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smtClean="0">
                <a:solidFill>
                  <a:srgbClr val="002060"/>
                </a:solidFill>
                <a:latin typeface="+mn-lt"/>
              </a:rPr>
              <a:t>Passwords</a:t>
            </a:r>
            <a:endParaRPr lang="en-US" altLang="en-US" b="1" dirty="0">
              <a:solidFill>
                <a:srgbClr val="002060"/>
              </a:solidFill>
              <a:latin typeface="+mn-lt"/>
            </a:endParaRPr>
          </a:p>
        </p:txBody>
      </p:sp>
      <p:sp>
        <p:nvSpPr>
          <p:cNvPr id="4" name="Rectangle 3"/>
          <p:cNvSpPr/>
          <p:nvPr/>
        </p:nvSpPr>
        <p:spPr>
          <a:xfrm>
            <a:off x="7916562" y="6505555"/>
            <a:ext cx="4176584" cy="215444"/>
          </a:xfrm>
          <a:prstGeom prst="rect">
            <a:avLst/>
          </a:prstGeom>
        </p:spPr>
        <p:txBody>
          <a:bodyPr wrap="square">
            <a:spAutoFit/>
          </a:bodyPr>
          <a:lstStyle/>
          <a:p>
            <a:r>
              <a:rPr lang="en-US" sz="800" i="1" dirty="0">
                <a:solidFill>
                  <a:srgbClr val="0070C0"/>
                </a:solidFill>
              </a:rPr>
              <a:t>https://www.fbi.gov/about-us/investigate/counterintelligence/internet-social-networking-risks</a:t>
            </a:r>
          </a:p>
        </p:txBody>
      </p:sp>
      <p:sp>
        <p:nvSpPr>
          <p:cNvPr id="5" name="Rectangle 4"/>
          <p:cNvSpPr/>
          <p:nvPr/>
        </p:nvSpPr>
        <p:spPr>
          <a:xfrm>
            <a:off x="1903147" y="2110159"/>
            <a:ext cx="6212153" cy="3693319"/>
          </a:xfrm>
          <a:prstGeom prst="rect">
            <a:avLst/>
          </a:prstGeom>
        </p:spPr>
        <p:txBody>
          <a:bodyPr wrap="square">
            <a:spAutoFit/>
          </a:bodyPr>
          <a:lstStyle/>
          <a:p>
            <a:pPr marL="342900" indent="-342900">
              <a:buFont typeface="Wingdings" panose="05000000000000000000" pitchFamily="2" charset="2"/>
              <a:buChar char="ü"/>
            </a:pPr>
            <a:r>
              <a:rPr lang="en-US" sz="2000" b="1" dirty="0" smtClean="0"/>
              <a:t>Make your password long</a:t>
            </a:r>
          </a:p>
          <a:p>
            <a:pPr marL="342900" indent="-342900">
              <a:buFont typeface="Wingdings" panose="05000000000000000000" pitchFamily="2" charset="2"/>
              <a:buChar char="ü"/>
            </a:pPr>
            <a:r>
              <a:rPr lang="en-US" sz="2000" b="1" dirty="0"/>
              <a:t>Make your password a nonsense phrase</a:t>
            </a:r>
          </a:p>
          <a:p>
            <a:pPr marL="342900" indent="-342900">
              <a:buFont typeface="Wingdings" panose="05000000000000000000" pitchFamily="2" charset="2"/>
              <a:buChar char="ü"/>
            </a:pPr>
            <a:r>
              <a:rPr lang="en-US" sz="2000" b="1" dirty="0"/>
              <a:t>Include numbers, symbols, and uppercase and </a:t>
            </a:r>
            <a:r>
              <a:rPr lang="en-US" sz="2000" b="1" dirty="0" smtClean="0"/>
              <a:t>lowercase </a:t>
            </a:r>
            <a:r>
              <a:rPr lang="en-US" sz="2000" b="1" dirty="0"/>
              <a:t>letters</a:t>
            </a:r>
          </a:p>
          <a:p>
            <a:pPr marL="342900" indent="-342900">
              <a:buFont typeface="Wingdings" panose="05000000000000000000" pitchFamily="2" charset="2"/>
              <a:buChar char="ü"/>
            </a:pPr>
            <a:r>
              <a:rPr lang="en-US" sz="2000" b="1" dirty="0"/>
              <a:t>Avoid using obvious personal information.</a:t>
            </a:r>
          </a:p>
          <a:p>
            <a:pPr marL="342900" indent="-342900">
              <a:buFont typeface="Wingdings" panose="05000000000000000000" pitchFamily="2" charset="2"/>
              <a:buChar char="ü"/>
            </a:pPr>
            <a:r>
              <a:rPr lang="en-US" sz="2000" b="1" dirty="0"/>
              <a:t>Do not reuse passwords.</a:t>
            </a:r>
          </a:p>
          <a:p>
            <a:pPr marL="342900" indent="-342900">
              <a:buFont typeface="Wingdings" panose="05000000000000000000" pitchFamily="2" charset="2"/>
              <a:buChar char="ü"/>
            </a:pPr>
            <a:r>
              <a:rPr lang="en-US" sz="2000" b="1" dirty="0"/>
              <a:t>Start using a password manager.</a:t>
            </a:r>
          </a:p>
          <a:p>
            <a:pPr marL="342900" indent="-342900">
              <a:buFont typeface="Wingdings" panose="05000000000000000000" pitchFamily="2" charset="2"/>
              <a:buChar char="ü"/>
            </a:pPr>
            <a:r>
              <a:rPr lang="en-US" sz="2000" b="1" dirty="0"/>
              <a:t>Keep your password under wraps.</a:t>
            </a:r>
          </a:p>
          <a:p>
            <a:pPr marL="342900" indent="-342900">
              <a:buFont typeface="Wingdings" panose="05000000000000000000" pitchFamily="2" charset="2"/>
              <a:buChar char="ü"/>
            </a:pPr>
            <a:r>
              <a:rPr lang="en-US" sz="2000" b="1" dirty="0"/>
              <a:t>Change your passwords </a:t>
            </a:r>
            <a:r>
              <a:rPr lang="en-US" sz="2000" b="1" dirty="0" smtClean="0"/>
              <a:t>regularly.</a:t>
            </a:r>
            <a:endParaRPr lang="en-US" sz="2000" b="1" dirty="0"/>
          </a:p>
          <a:p>
            <a:endParaRPr lang="en-US" i="0" dirty="0" smtClean="0">
              <a:solidFill>
                <a:srgbClr val="26323E"/>
              </a:solidFill>
              <a:effectLst/>
            </a:endParaRPr>
          </a:p>
          <a:p>
            <a:endParaRPr lang="en-US" dirty="0">
              <a:solidFill>
                <a:srgbClr val="26323E"/>
              </a:solidFill>
            </a:endParaRPr>
          </a:p>
          <a:p>
            <a:endParaRPr lang="en-US" i="0" dirty="0">
              <a:solidFill>
                <a:srgbClr val="26323E"/>
              </a:solidFill>
              <a:effectLst/>
            </a:endParaRPr>
          </a:p>
        </p:txBody>
      </p:sp>
      <p:sp>
        <p:nvSpPr>
          <p:cNvPr id="7" name="Rectangle 6"/>
          <p:cNvSpPr/>
          <p:nvPr/>
        </p:nvSpPr>
        <p:spPr>
          <a:xfrm>
            <a:off x="1456511" y="3772153"/>
            <a:ext cx="184731" cy="369332"/>
          </a:xfrm>
          <a:prstGeom prst="rect">
            <a:avLst/>
          </a:prstGeom>
        </p:spPr>
        <p:txBody>
          <a:bodyPr wrap="none">
            <a:spAutoFit/>
          </a:bodyPr>
          <a:lstStyle/>
          <a:p>
            <a:endParaRPr lang="en-US" i="0" dirty="0">
              <a:solidFill>
                <a:srgbClr val="26323E"/>
              </a:solidFill>
              <a:effectLst/>
            </a:endParaRPr>
          </a:p>
        </p:txBody>
      </p:sp>
      <p:sp>
        <p:nvSpPr>
          <p:cNvPr id="8" name="Rectangle 7"/>
          <p:cNvSpPr/>
          <p:nvPr/>
        </p:nvSpPr>
        <p:spPr>
          <a:xfrm>
            <a:off x="1456511" y="4141485"/>
            <a:ext cx="184731" cy="369332"/>
          </a:xfrm>
          <a:prstGeom prst="rect">
            <a:avLst/>
          </a:prstGeom>
        </p:spPr>
        <p:txBody>
          <a:bodyPr wrap="none">
            <a:spAutoFit/>
          </a:bodyPr>
          <a:lstStyle/>
          <a:p>
            <a:endParaRPr lang="en-US" i="0" dirty="0">
              <a:solidFill>
                <a:srgbClr val="26323E"/>
              </a:solidFill>
              <a:effectLst/>
            </a:endParaRPr>
          </a:p>
        </p:txBody>
      </p:sp>
      <p:sp>
        <p:nvSpPr>
          <p:cNvPr id="9" name="Rectangle 8"/>
          <p:cNvSpPr/>
          <p:nvPr/>
        </p:nvSpPr>
        <p:spPr>
          <a:xfrm>
            <a:off x="1456511" y="4929081"/>
            <a:ext cx="184731" cy="369332"/>
          </a:xfrm>
          <a:prstGeom prst="rect">
            <a:avLst/>
          </a:prstGeom>
        </p:spPr>
        <p:txBody>
          <a:bodyPr wrap="none">
            <a:spAutoFit/>
          </a:bodyPr>
          <a:lstStyle/>
          <a:p>
            <a:endParaRPr lang="en-US" i="0" dirty="0">
              <a:solidFill>
                <a:srgbClr val="26323E"/>
              </a:solidFill>
              <a:effectLs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364" y="1592763"/>
            <a:ext cx="4107424" cy="4107424"/>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2000" endA="300" endPos="35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004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12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12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200"/>
                            </p:stCondLst>
                            <p:childTnLst>
                              <p:par>
                                <p:cTn id="10" presetID="2" presetClass="entr" presetSubtype="4" fill="hold" nodeType="after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 calcmode="lin" valueType="num">
                                      <p:cBhvr additive="base">
                                        <p:cTn id="12" dur="11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3" dur="11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300"/>
                            </p:stCondLst>
                            <p:childTnLst>
                              <p:par>
                                <p:cTn id="15" presetID="2" presetClass="entr" presetSubtype="4" fill="hold" nodeType="after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12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12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3500"/>
                            </p:stCondLst>
                            <p:childTnLst>
                              <p:par>
                                <p:cTn id="20" presetID="2" presetClass="entr" presetSubtype="4" fill="hold" nodeType="after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additive="base">
                                        <p:cTn id="22" dur="12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3" dur="12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700"/>
                            </p:stCondLst>
                            <p:childTnLst>
                              <p:par>
                                <p:cTn id="25" presetID="2" presetClass="entr" presetSubtype="4" fill="hold" nodeType="after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8" dur="10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700"/>
                            </p:stCondLst>
                            <p:childTnLst>
                              <p:par>
                                <p:cTn id="30" presetID="2" presetClass="entr" presetSubtype="4" fill="hold" nodeType="after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 calcmode="lin" valueType="num">
                                      <p:cBhvr additive="base">
                                        <p:cTn id="32" dur="11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3" dur="11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6800"/>
                            </p:stCondLst>
                            <p:childTnLst>
                              <p:par>
                                <p:cTn id="35" presetID="2" presetClass="entr" presetSubtype="4" fill="hold" nodeType="after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7800"/>
                            </p:stCondLst>
                            <p:childTnLst>
                              <p:par>
                                <p:cTn id="40" presetID="2" presetClass="entr" presetSubtype="4" fill="hold" nodeType="after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 calcmode="lin" valueType="num">
                                      <p:cBhvr additive="base">
                                        <p:cTn id="42" dur="11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3" dur="11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Rectangle 2"/>
          <p:cNvSpPr/>
          <p:nvPr/>
        </p:nvSpPr>
        <p:spPr>
          <a:xfrm>
            <a:off x="2104571" y="2177143"/>
            <a:ext cx="3875314" cy="3477875"/>
          </a:xfrm>
          <a:prstGeom prst="rect">
            <a:avLst/>
          </a:prstGeom>
        </p:spPr>
        <p:txBody>
          <a:bodyPr wrap="square">
            <a:spAutoFit/>
          </a:bodyPr>
          <a:lstStyle/>
          <a:p>
            <a:r>
              <a:rPr lang="en-US" sz="2000" dirty="0" smtClean="0"/>
              <a:t>It’s not that the Internet is a dangerous activity, tool, or form of entertainment.  It’s no more dangerous than a park. Your child can have fun and play at the park safely but if a criminal element, who’s specifically targeting children is at the park, then the park can be a very dangerous place to play.  The Internet is no more different than this.</a:t>
            </a:r>
            <a:endParaRPr lang="en-US" sz="2000" b="0" dirty="0">
              <a:effectLst/>
            </a:endParaRPr>
          </a:p>
        </p:txBody>
      </p:sp>
      <p:sp>
        <p:nvSpPr>
          <p:cNvPr id="4" name="Rectangle 3"/>
          <p:cNvSpPr/>
          <p:nvPr/>
        </p:nvSpPr>
        <p:spPr>
          <a:xfrm>
            <a:off x="2600918" y="1029091"/>
            <a:ext cx="7061357" cy="584775"/>
          </a:xfrm>
          <a:prstGeom prst="rect">
            <a:avLst/>
          </a:prstGeom>
        </p:spPr>
        <p:txBody>
          <a:bodyPr wrap="none">
            <a:spAutoFit/>
          </a:bodyPr>
          <a:lstStyle/>
          <a:p>
            <a:r>
              <a:rPr lang="en-US" sz="3200" b="1" dirty="0" smtClean="0"/>
              <a:t>Are all of the Apps and Sites Dangerous?</a:t>
            </a:r>
            <a:endParaRPr lang="en-US" sz="3200"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0842" y="2295995"/>
            <a:ext cx="4853207" cy="32339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8216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3"/>
          <p:cNvSpPr/>
          <p:nvPr/>
        </p:nvSpPr>
        <p:spPr>
          <a:xfrm>
            <a:off x="1870710" y="911647"/>
            <a:ext cx="6186362" cy="3970318"/>
          </a:xfrm>
          <a:prstGeom prst="rect">
            <a:avLst/>
          </a:prstGeom>
        </p:spPr>
        <p:txBody>
          <a:bodyPr wrap="square">
            <a:spAutoFit/>
          </a:bodyPr>
          <a:lstStyle/>
          <a:p>
            <a:pPr lvl="0" eaLnBrk="0" fontAlgn="base" hangingPunct="0">
              <a:spcBef>
                <a:spcPct val="0"/>
              </a:spcBef>
              <a:spcAft>
                <a:spcPct val="0"/>
              </a:spcAft>
            </a:pPr>
            <a:r>
              <a:rPr lang="en-US" altLang="en-US" sz="3600" b="1" dirty="0">
                <a:solidFill>
                  <a:srgbClr val="1F1F1F"/>
                </a:solidFill>
                <a:latin typeface="Lato"/>
              </a:rPr>
              <a:t>What is the Profile of a Predator?</a:t>
            </a:r>
          </a:p>
          <a:p>
            <a:pPr lvl="0" eaLnBrk="0" fontAlgn="base" hangingPunct="0">
              <a:spcBef>
                <a:spcPct val="0"/>
              </a:spcBef>
              <a:spcAft>
                <a:spcPct val="0"/>
              </a:spcAft>
            </a:pPr>
            <a:r>
              <a:rPr lang="en-US" altLang="en-US" dirty="0">
                <a:solidFill>
                  <a:srgbClr val="1F1F1F"/>
                </a:solidFill>
                <a:latin typeface="Lato"/>
              </a:rPr>
              <a:t>  </a:t>
            </a:r>
            <a:endParaRPr lang="en-US" altLang="en-US" dirty="0" smtClean="0">
              <a:solidFill>
                <a:srgbClr val="1F1F1F"/>
              </a:solidFill>
              <a:latin typeface="Lato"/>
            </a:endParaRPr>
          </a:p>
          <a:p>
            <a:pPr lvl="0" eaLnBrk="0" fontAlgn="base" hangingPunct="0">
              <a:spcBef>
                <a:spcPct val="0"/>
              </a:spcBef>
              <a:spcAft>
                <a:spcPct val="0"/>
              </a:spcAft>
            </a:pPr>
            <a:r>
              <a:rPr lang="en-US" altLang="en-US" b="1" dirty="0" smtClean="0">
                <a:solidFill>
                  <a:srgbClr val="1F1F1F"/>
                </a:solidFill>
                <a:latin typeface="Lato"/>
              </a:rPr>
              <a:t>The </a:t>
            </a:r>
            <a:r>
              <a:rPr lang="en-US" altLang="en-US" b="1" dirty="0">
                <a:solidFill>
                  <a:srgbClr val="1F1F1F"/>
                </a:solidFill>
                <a:latin typeface="Lato"/>
              </a:rPr>
              <a:t>online predator:</a:t>
            </a:r>
            <a:endParaRPr lang="en-US" altLang="en-US" sz="1600" dirty="0"/>
          </a:p>
          <a:p>
            <a:pPr marL="285750" lvl="0" indent="-285750" eaLnBrk="0" fontAlgn="base" hangingPunct="0">
              <a:spcBef>
                <a:spcPct val="0"/>
              </a:spcBef>
              <a:spcAft>
                <a:spcPct val="0"/>
              </a:spcAft>
              <a:buFont typeface="Arial" panose="020B0604020202020204" pitchFamily="34" charset="0"/>
              <a:buChar char="•"/>
            </a:pPr>
            <a:r>
              <a:rPr lang="en-US" altLang="en-US" dirty="0">
                <a:solidFill>
                  <a:srgbClr val="1F1F1F"/>
                </a:solidFill>
                <a:latin typeface="Lato"/>
              </a:rPr>
              <a:t>Blends into society</a:t>
            </a:r>
          </a:p>
          <a:p>
            <a:pPr marL="285750" lvl="0" indent="-285750" eaLnBrk="0" fontAlgn="base" hangingPunct="0">
              <a:spcBef>
                <a:spcPct val="0"/>
              </a:spcBef>
              <a:spcAft>
                <a:spcPct val="0"/>
              </a:spcAft>
              <a:buFont typeface="Arial" panose="020B0604020202020204" pitchFamily="34" charset="0"/>
              <a:buChar char="•"/>
            </a:pPr>
            <a:r>
              <a:rPr lang="en-US" altLang="en-US" dirty="0">
                <a:solidFill>
                  <a:srgbClr val="1F1F1F"/>
                </a:solidFill>
                <a:latin typeface="Lato"/>
              </a:rPr>
              <a:t>Is typically clean cut and outwardly law abiding </a:t>
            </a:r>
          </a:p>
          <a:p>
            <a:pPr marL="285750" lvl="0" indent="-285750" eaLnBrk="0" fontAlgn="base" hangingPunct="0">
              <a:spcBef>
                <a:spcPct val="0"/>
              </a:spcBef>
              <a:spcAft>
                <a:spcPct val="0"/>
              </a:spcAft>
              <a:buFont typeface="Arial" panose="020B0604020202020204" pitchFamily="34" charset="0"/>
              <a:buChar char="•"/>
            </a:pPr>
            <a:r>
              <a:rPr lang="en-US" altLang="en-US" dirty="0">
                <a:solidFill>
                  <a:srgbClr val="1F1F1F"/>
                </a:solidFill>
                <a:latin typeface="Lato"/>
              </a:rPr>
              <a:t>Is usually white, middle-aged or younger, and male </a:t>
            </a:r>
          </a:p>
          <a:p>
            <a:pPr marL="285750" lvl="0" indent="-285750" eaLnBrk="0" fontAlgn="base" hangingPunct="0">
              <a:spcBef>
                <a:spcPct val="0"/>
              </a:spcBef>
              <a:spcAft>
                <a:spcPct val="0"/>
              </a:spcAft>
              <a:buFont typeface="Arial" panose="020B0604020202020204" pitchFamily="34" charset="0"/>
              <a:buChar char="•"/>
            </a:pPr>
            <a:r>
              <a:rPr lang="en-US" altLang="en-US" dirty="0">
                <a:solidFill>
                  <a:srgbClr val="1F1F1F"/>
                </a:solidFill>
                <a:latin typeface="Lato"/>
              </a:rPr>
              <a:t>Uses position in society to throw off suspicion </a:t>
            </a:r>
          </a:p>
          <a:p>
            <a:pPr marL="285750" lvl="0" indent="-285750" eaLnBrk="0" fontAlgn="base" hangingPunct="0">
              <a:spcBef>
                <a:spcPct val="0"/>
              </a:spcBef>
              <a:spcAft>
                <a:spcPct val="0"/>
              </a:spcAft>
              <a:buFont typeface="Arial" panose="020B0604020202020204" pitchFamily="34" charset="0"/>
              <a:buChar char="•"/>
            </a:pPr>
            <a:r>
              <a:rPr lang="en-US" altLang="en-US" dirty="0">
                <a:solidFill>
                  <a:srgbClr val="1F1F1F"/>
                </a:solidFill>
                <a:latin typeface="Lato"/>
              </a:rPr>
              <a:t>Can rise to be a pillar of society while actively pursuing children </a:t>
            </a:r>
          </a:p>
          <a:p>
            <a:pPr marL="285750" lvl="0" indent="-285750" eaLnBrk="0" fontAlgn="base" hangingPunct="0">
              <a:spcBef>
                <a:spcPct val="0"/>
              </a:spcBef>
              <a:spcAft>
                <a:spcPct val="0"/>
              </a:spcAft>
              <a:buFont typeface="Arial" panose="020B0604020202020204" pitchFamily="34" charset="0"/>
              <a:buChar char="•"/>
            </a:pPr>
            <a:r>
              <a:rPr lang="en-US" altLang="en-US" dirty="0">
                <a:solidFill>
                  <a:srgbClr val="1F1F1F"/>
                </a:solidFill>
                <a:latin typeface="Lato"/>
              </a:rPr>
              <a:t>Often engages in activities involving children </a:t>
            </a:r>
          </a:p>
          <a:p>
            <a:pPr marL="285750" lvl="0" indent="-285750" eaLnBrk="0" fontAlgn="base" hangingPunct="0">
              <a:spcBef>
                <a:spcPct val="0"/>
              </a:spcBef>
              <a:spcAft>
                <a:spcPct val="0"/>
              </a:spcAft>
              <a:buFont typeface="Arial" panose="020B0604020202020204" pitchFamily="34" charset="0"/>
              <a:buChar char="•"/>
            </a:pPr>
            <a:r>
              <a:rPr lang="en-US" altLang="en-US" dirty="0">
                <a:solidFill>
                  <a:srgbClr val="1F1F1F"/>
                </a:solidFill>
                <a:latin typeface="Lato"/>
              </a:rPr>
              <a:t>Appears trusting to both parents and child</a:t>
            </a:r>
          </a:p>
        </p:txBody>
      </p:sp>
    </p:spTree>
    <p:extLst>
      <p:ext uri="{BB962C8B-B14F-4D97-AF65-F5344CB8AC3E}">
        <p14:creationId xmlns:p14="http://schemas.microsoft.com/office/powerpoint/2010/main" val="11675695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Rectangle 2"/>
          <p:cNvSpPr/>
          <p:nvPr/>
        </p:nvSpPr>
        <p:spPr>
          <a:xfrm>
            <a:off x="1485900" y="1016704"/>
            <a:ext cx="6357620" cy="4770537"/>
          </a:xfrm>
          <a:prstGeom prst="rect">
            <a:avLst/>
          </a:prstGeom>
        </p:spPr>
        <p:txBody>
          <a:bodyPr wrap="square">
            <a:spAutoFit/>
          </a:bodyPr>
          <a:lstStyle/>
          <a:p>
            <a:r>
              <a:rPr lang="en-US" sz="3200" b="1" dirty="0"/>
              <a:t>Predators will</a:t>
            </a:r>
            <a:r>
              <a:rPr lang="en-US" sz="3200" b="1" dirty="0" smtClean="0"/>
              <a:t>:</a:t>
            </a:r>
          </a:p>
          <a:p>
            <a:pPr marL="285750" indent="-285750">
              <a:buFont typeface="Wingdings" panose="05000000000000000000" pitchFamily="2" charset="2"/>
              <a:buChar char="ü"/>
            </a:pPr>
            <a:endParaRPr lang="en-US" sz="1600" dirty="0"/>
          </a:p>
          <a:p>
            <a:pPr marL="285750" indent="-285750">
              <a:buFont typeface="Wingdings" panose="05000000000000000000" pitchFamily="2" charset="2"/>
              <a:buChar char="ü"/>
            </a:pPr>
            <a:r>
              <a:rPr lang="en-US" sz="1600" dirty="0"/>
              <a:t>Prey on teen’s desire for romance, adventure, and sexual </a:t>
            </a:r>
            <a:r>
              <a:rPr lang="en-US" sz="1600" dirty="0" smtClean="0"/>
              <a:t>information.</a:t>
            </a:r>
            <a:endParaRPr lang="en-US" sz="1600" dirty="0"/>
          </a:p>
          <a:p>
            <a:pPr marL="285750" indent="-285750">
              <a:buFont typeface="Wingdings" panose="05000000000000000000" pitchFamily="2" charset="2"/>
              <a:buChar char="ü"/>
            </a:pPr>
            <a:r>
              <a:rPr lang="en-US" sz="1600" dirty="0"/>
              <a:t>Develop trust and secrecy: manipulate child by listening to and sympathizing with child’s problems and </a:t>
            </a:r>
            <a:r>
              <a:rPr lang="en-US" sz="1600" dirty="0" smtClean="0"/>
              <a:t>insecurities.</a:t>
            </a:r>
            <a:endParaRPr lang="en-US" sz="1600" dirty="0"/>
          </a:p>
          <a:p>
            <a:pPr marL="285750" indent="-285750">
              <a:buFont typeface="Wingdings" panose="05000000000000000000" pitchFamily="2" charset="2"/>
              <a:buChar char="ü"/>
            </a:pPr>
            <a:r>
              <a:rPr lang="en-US" sz="1600" dirty="0"/>
              <a:t>Affirm feelings and choices of </a:t>
            </a:r>
            <a:r>
              <a:rPr lang="en-US" sz="1600" dirty="0" smtClean="0"/>
              <a:t>child.</a:t>
            </a:r>
            <a:endParaRPr lang="en-US" sz="1600" dirty="0"/>
          </a:p>
          <a:p>
            <a:pPr marL="285750" indent="-285750">
              <a:buFont typeface="Wingdings" panose="05000000000000000000" pitchFamily="2" charset="2"/>
              <a:buChar char="ü"/>
            </a:pPr>
            <a:r>
              <a:rPr lang="en-US" sz="1600" dirty="0"/>
              <a:t>Exploit natural sexual curiosities of </a:t>
            </a:r>
            <a:r>
              <a:rPr lang="en-US" sz="1600" dirty="0" smtClean="0"/>
              <a:t>child.</a:t>
            </a:r>
            <a:endParaRPr lang="en-US" sz="1600" dirty="0"/>
          </a:p>
          <a:p>
            <a:pPr marL="285750" indent="-285750">
              <a:buFont typeface="Wingdings" panose="05000000000000000000" pitchFamily="2" charset="2"/>
              <a:buChar char="ü"/>
            </a:pPr>
            <a:r>
              <a:rPr lang="en-US" sz="1600" dirty="0"/>
              <a:t>Ease inhibitions by gradually introducing sex into conversations or exposing them to </a:t>
            </a:r>
            <a:r>
              <a:rPr lang="en-US" sz="1600" dirty="0" smtClean="0"/>
              <a:t>pornography.</a:t>
            </a:r>
            <a:endParaRPr lang="en-US" sz="1600" dirty="0"/>
          </a:p>
          <a:p>
            <a:pPr marL="285750" indent="-285750">
              <a:buFont typeface="Wingdings" panose="05000000000000000000" pitchFamily="2" charset="2"/>
              <a:buChar char="ü"/>
            </a:pPr>
            <a:r>
              <a:rPr lang="en-US" sz="1600" dirty="0"/>
              <a:t>Flatter and compliment the child excessively, sends gifts, and invests time, money, and energy to groom </a:t>
            </a:r>
            <a:r>
              <a:rPr lang="en-US" sz="1600" dirty="0" smtClean="0"/>
              <a:t>child.</a:t>
            </a:r>
            <a:endParaRPr lang="en-US" sz="1600" dirty="0"/>
          </a:p>
          <a:p>
            <a:pPr marL="285750" indent="-285750">
              <a:buFont typeface="Wingdings" panose="05000000000000000000" pitchFamily="2" charset="2"/>
              <a:buChar char="ü"/>
            </a:pPr>
            <a:r>
              <a:rPr lang="en-US" sz="1600" dirty="0"/>
              <a:t>Develop an online relationship that is romantic, controlling, and upon which the child becomes </a:t>
            </a:r>
            <a:r>
              <a:rPr lang="en-US" sz="1600" dirty="0" smtClean="0"/>
              <a:t>dependent.</a:t>
            </a:r>
            <a:endParaRPr lang="en-US" sz="1600" dirty="0"/>
          </a:p>
          <a:p>
            <a:pPr marL="285750" indent="-285750">
              <a:buFont typeface="Wingdings" panose="05000000000000000000" pitchFamily="2" charset="2"/>
              <a:buChar char="ü"/>
            </a:pPr>
            <a:r>
              <a:rPr lang="en-US" sz="1600" dirty="0"/>
              <a:t>Drive a wedge between the child and his or her parents and </a:t>
            </a:r>
            <a:r>
              <a:rPr lang="en-US" sz="1600" dirty="0" smtClean="0"/>
              <a:t>friends.</a:t>
            </a:r>
            <a:endParaRPr lang="en-US" sz="1600" dirty="0"/>
          </a:p>
          <a:p>
            <a:pPr marL="285750" indent="-285750">
              <a:buFont typeface="Wingdings" panose="05000000000000000000" pitchFamily="2" charset="2"/>
              <a:buChar char="ü"/>
            </a:pPr>
            <a:r>
              <a:rPr lang="en-US" sz="1600" dirty="0"/>
              <a:t>Make promises of an exciting, stress-free life, tailored to the youth’s </a:t>
            </a:r>
            <a:r>
              <a:rPr lang="en-US" sz="1600" dirty="0" smtClean="0"/>
              <a:t>desire.</a:t>
            </a:r>
            <a:endParaRPr lang="en-US" sz="1600" dirty="0"/>
          </a:p>
          <a:p>
            <a:pPr marL="285750" indent="-285750">
              <a:buFont typeface="Wingdings" panose="05000000000000000000" pitchFamily="2" charset="2"/>
              <a:buChar char="ü"/>
            </a:pPr>
            <a:r>
              <a:rPr lang="en-US" sz="1600" dirty="0"/>
              <a:t>Make threats, and often will use child pornography featuring their victims to blackmail them into </a:t>
            </a:r>
            <a:r>
              <a:rPr lang="en-US" sz="1600" dirty="0" smtClean="0"/>
              <a:t>silence.</a:t>
            </a:r>
            <a:endParaRPr lang="en-US" sz="1600" dirty="0"/>
          </a:p>
        </p:txBody>
      </p:sp>
      <p:pic>
        <p:nvPicPr>
          <p:cNvPr id="4" name="Picture 3"/>
          <p:cNvPicPr>
            <a:picLocks noChangeAspect="1"/>
          </p:cNvPicPr>
          <p:nvPr/>
        </p:nvPicPr>
        <p:blipFill>
          <a:blip r:embed="rId3"/>
          <a:stretch>
            <a:fillRect/>
          </a:stretch>
        </p:blipFill>
        <p:spPr>
          <a:xfrm>
            <a:off x="8506672" y="1889745"/>
            <a:ext cx="2766752" cy="276675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364982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924921">
            <a:off x="8861297" y="2222410"/>
            <a:ext cx="2750669" cy="27506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948906" y="659229"/>
            <a:ext cx="7992631" cy="5416868"/>
          </a:xfrm>
          <a:prstGeom prst="rect">
            <a:avLst/>
          </a:prstGeom>
        </p:spPr>
        <p:txBody>
          <a:bodyPr wrap="square">
            <a:spAutoFit/>
          </a:bodyPr>
          <a:lstStyle/>
          <a:p>
            <a:pPr lvl="0" eaLnBrk="0" fontAlgn="base" hangingPunct="0">
              <a:spcBef>
                <a:spcPct val="0"/>
              </a:spcBef>
              <a:spcAft>
                <a:spcPct val="0"/>
              </a:spcAft>
            </a:pPr>
            <a:r>
              <a:rPr lang="en-US" altLang="en-US" sz="2400" b="1" dirty="0">
                <a:solidFill>
                  <a:srgbClr val="1F1F1F"/>
                </a:solidFill>
                <a:latin typeface="Lato"/>
              </a:rPr>
              <a:t>How do Predators Groom Kids?</a:t>
            </a:r>
          </a:p>
          <a:p>
            <a:pPr lvl="0" eaLnBrk="0" fontAlgn="base" hangingPunct="0">
              <a:spcBef>
                <a:spcPct val="0"/>
              </a:spcBef>
              <a:spcAft>
                <a:spcPct val="0"/>
              </a:spcAft>
            </a:pPr>
            <a:endParaRPr lang="en-US" altLang="en-US" sz="1400" dirty="0">
              <a:solidFill>
                <a:srgbClr val="1F1F1F"/>
              </a:solidFill>
              <a:latin typeface="Lato"/>
            </a:endParaRPr>
          </a:p>
          <a:p>
            <a:pPr lvl="0" eaLnBrk="0" fontAlgn="base" hangingPunct="0">
              <a:spcBef>
                <a:spcPct val="0"/>
              </a:spcBef>
              <a:spcAft>
                <a:spcPct val="0"/>
              </a:spcAft>
            </a:pPr>
            <a:r>
              <a:rPr lang="en-US" altLang="en-US" sz="1400" dirty="0">
                <a:solidFill>
                  <a:srgbClr val="1F1F1F"/>
                </a:solidFill>
                <a:latin typeface="Lato"/>
              </a:rPr>
              <a:t>Children put themselves at great risk by communicating online with individuals they do not know in person. Internet predators intentionally access sites that children visit and can even search for potential victims by location or interest.</a:t>
            </a:r>
          </a:p>
          <a:p>
            <a:pPr lvl="0" eaLnBrk="0" fontAlgn="base" hangingPunct="0">
              <a:spcBef>
                <a:spcPct val="0"/>
              </a:spcBef>
              <a:spcAft>
                <a:spcPct val="0"/>
              </a:spcAft>
            </a:pPr>
            <a:endParaRPr lang="en-US" altLang="en-US" sz="1400" dirty="0">
              <a:solidFill>
                <a:srgbClr val="1F1F1F"/>
              </a:solidFill>
              <a:latin typeface="Lato"/>
            </a:endParaRPr>
          </a:p>
          <a:p>
            <a:pPr lvl="0" eaLnBrk="0" fontAlgn="base" hangingPunct="0">
              <a:spcBef>
                <a:spcPct val="0"/>
              </a:spcBef>
              <a:spcAft>
                <a:spcPct val="0"/>
              </a:spcAft>
            </a:pPr>
            <a:r>
              <a:rPr lang="en-US" altLang="en-US" sz="1400" dirty="0">
                <a:solidFill>
                  <a:srgbClr val="1F1F1F"/>
                </a:solidFill>
                <a:latin typeface="Lato"/>
              </a:rPr>
              <a:t>If a predator is already communicating with a child, he or she can piece together clues from what the child mentions while online, including parents’ names, where the child goes to school, and how far away the child lives from a certain landmark, store, or other location.</a:t>
            </a:r>
          </a:p>
          <a:p>
            <a:pPr lvl="0" eaLnBrk="0" fontAlgn="base" hangingPunct="0">
              <a:spcBef>
                <a:spcPct val="0"/>
              </a:spcBef>
              <a:spcAft>
                <a:spcPct val="0"/>
              </a:spcAft>
            </a:pPr>
            <a:endParaRPr lang="en-US" altLang="en-US" sz="1400" dirty="0">
              <a:solidFill>
                <a:srgbClr val="1F1F1F"/>
              </a:solidFill>
              <a:latin typeface="Lato"/>
            </a:endParaRPr>
          </a:p>
          <a:p>
            <a:pPr lvl="0" eaLnBrk="0" fontAlgn="base" hangingPunct="0">
              <a:spcBef>
                <a:spcPct val="0"/>
              </a:spcBef>
              <a:spcAft>
                <a:spcPct val="0"/>
              </a:spcAft>
            </a:pPr>
            <a:r>
              <a:rPr lang="en-US" altLang="en-US" sz="1400" dirty="0">
                <a:solidFill>
                  <a:srgbClr val="1F1F1F"/>
                </a:solidFill>
                <a:latin typeface="Lato"/>
              </a:rPr>
              <a:t>Online grooming is a process which can take place in a short time or over an extended period of time. Initial conversations online can appear innocent, but often involve some level of deception. As the predator (usually an adult) attempts to establish a relationship to gain a child’s trust, he may initially lie about his age or may never reveal his real age to the child, even after forming an established online relationship. Often, the groomer will know popular music artists, clothing trends, sports team information, or another activity or hobby the child may be interested in, and will try to relate to the child.</a:t>
            </a:r>
          </a:p>
          <a:p>
            <a:pPr lvl="0" eaLnBrk="0" fontAlgn="base" hangingPunct="0">
              <a:spcBef>
                <a:spcPct val="0"/>
              </a:spcBef>
              <a:spcAft>
                <a:spcPct val="0"/>
              </a:spcAft>
            </a:pPr>
            <a:endParaRPr lang="en-US" altLang="en-US" sz="1400" dirty="0">
              <a:solidFill>
                <a:srgbClr val="1F1F1F"/>
              </a:solidFill>
              <a:latin typeface="Lato"/>
            </a:endParaRPr>
          </a:p>
          <a:p>
            <a:pPr lvl="0" eaLnBrk="0" fontAlgn="base" hangingPunct="0">
              <a:spcBef>
                <a:spcPct val="0"/>
              </a:spcBef>
              <a:spcAft>
                <a:spcPct val="0"/>
              </a:spcAft>
            </a:pPr>
            <a:r>
              <a:rPr lang="en-US" altLang="en-US" sz="1400" dirty="0">
                <a:solidFill>
                  <a:srgbClr val="1F1F1F"/>
                </a:solidFill>
                <a:latin typeface="Lato"/>
              </a:rPr>
              <a:t>These tactics lead children to believe that no one else can understand them or their situation like the groomer. After the child’s trust develops, the groomer may use sexually explicit conversations to test boundaries and exploit a child’s natural curiosity about sex. Predators often use pornography and child pornography to lower a child’s inhibitions and use their adult status to influence and control a child’s behavior.</a:t>
            </a:r>
          </a:p>
          <a:p>
            <a:pPr lvl="0" eaLnBrk="0" fontAlgn="base" hangingPunct="0">
              <a:spcBef>
                <a:spcPct val="0"/>
              </a:spcBef>
              <a:spcAft>
                <a:spcPct val="0"/>
              </a:spcAft>
            </a:pPr>
            <a:endParaRPr lang="en-US" altLang="en-US" sz="1400" dirty="0">
              <a:solidFill>
                <a:srgbClr val="1F1F1F"/>
              </a:solidFill>
              <a:latin typeface="Lato"/>
            </a:endParaRPr>
          </a:p>
        </p:txBody>
      </p:sp>
    </p:spTree>
    <p:extLst>
      <p:ext uri="{BB962C8B-B14F-4D97-AF65-F5344CB8AC3E}">
        <p14:creationId xmlns:p14="http://schemas.microsoft.com/office/powerpoint/2010/main" val="3990748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3695872" y="663294"/>
            <a:ext cx="4381328" cy="923330"/>
          </a:xfrm>
          <a:prstGeom prst="rect">
            <a:avLst/>
          </a:prstGeom>
        </p:spPr>
        <p:txBody>
          <a:bodyPr wrap="none">
            <a:spAutoFit/>
          </a:bodyPr>
          <a:lstStyle/>
          <a:p>
            <a:pPr>
              <a:defRPr/>
            </a:pPr>
            <a:r>
              <a:rPr lang="en-US" sz="5400" b="1" u="sng" kern="0" dirty="0"/>
              <a:t>BACKGROUND</a:t>
            </a:r>
          </a:p>
        </p:txBody>
      </p:sp>
      <p:sp>
        <p:nvSpPr>
          <p:cNvPr id="4" name="Rectangle 3"/>
          <p:cNvSpPr/>
          <p:nvPr/>
        </p:nvSpPr>
        <p:spPr>
          <a:xfrm>
            <a:off x="1657436" y="2048189"/>
            <a:ext cx="8458200" cy="2862322"/>
          </a:xfrm>
          <a:prstGeom prst="rect">
            <a:avLst/>
          </a:prstGeom>
        </p:spPr>
        <p:txBody>
          <a:bodyPr wrap="square">
            <a:spAutoFit/>
          </a:bodyPr>
          <a:lstStyle/>
          <a:p>
            <a:pPr algn="ctr">
              <a:defRPr/>
            </a:pPr>
            <a:r>
              <a:rPr lang="en-US" b="1" kern="0" dirty="0" smtClean="0"/>
              <a:t>23 </a:t>
            </a:r>
            <a:r>
              <a:rPr lang="en-US" b="1" kern="0" dirty="0"/>
              <a:t>years law enforcement experience</a:t>
            </a:r>
          </a:p>
          <a:p>
            <a:pPr algn="ctr">
              <a:defRPr/>
            </a:pPr>
            <a:endParaRPr lang="en-US" b="1" kern="0" dirty="0"/>
          </a:p>
          <a:p>
            <a:pPr algn="ctr">
              <a:defRPr/>
            </a:pPr>
            <a:r>
              <a:rPr lang="en-US" b="1" kern="0" dirty="0" smtClean="0"/>
              <a:t> Conducted electronic </a:t>
            </a:r>
            <a:r>
              <a:rPr lang="en-US" b="1" kern="0" dirty="0"/>
              <a:t>surveillance/interception of secure communications experience</a:t>
            </a:r>
          </a:p>
          <a:p>
            <a:pPr algn="ctr">
              <a:defRPr/>
            </a:pPr>
            <a:endParaRPr lang="en-US" b="1" kern="0" dirty="0"/>
          </a:p>
          <a:p>
            <a:pPr algn="ctr">
              <a:defRPr/>
            </a:pPr>
            <a:r>
              <a:rPr lang="en-US" b="1" kern="0" dirty="0" smtClean="0"/>
              <a:t>Narcotics Investigator- </a:t>
            </a:r>
            <a:r>
              <a:rPr lang="en-US" b="1" kern="0" dirty="0"/>
              <a:t>Federal and State Courts- Drug Investigations/Electronic Surveillance</a:t>
            </a:r>
          </a:p>
          <a:p>
            <a:pPr algn="ctr">
              <a:defRPr/>
            </a:pPr>
            <a:endParaRPr lang="en-US" b="1" kern="0" dirty="0"/>
          </a:p>
          <a:p>
            <a:pPr algn="ctr">
              <a:defRPr/>
            </a:pPr>
            <a:r>
              <a:rPr lang="en-US" b="1" kern="0" dirty="0"/>
              <a:t>Deputized  by- FBI, </a:t>
            </a:r>
            <a:r>
              <a:rPr lang="en-US" b="1" kern="0" dirty="0" smtClean="0"/>
              <a:t>DEA, </a:t>
            </a:r>
            <a:r>
              <a:rPr lang="en-US" b="1" kern="0" dirty="0"/>
              <a:t>and </a:t>
            </a:r>
            <a:r>
              <a:rPr lang="en-US" b="1" kern="0" dirty="0" smtClean="0"/>
              <a:t>HSI</a:t>
            </a:r>
            <a:endParaRPr lang="en-US" b="1" kern="0" dirty="0"/>
          </a:p>
          <a:p>
            <a:pPr algn="ctr">
              <a:defRPr/>
            </a:pPr>
            <a:endParaRPr lang="en-US" b="1" kern="0" dirty="0" smtClean="0">
              <a:solidFill>
                <a:srgbClr val="002060"/>
              </a:solidFill>
            </a:endParaRPr>
          </a:p>
          <a:p>
            <a:pPr algn="ctr">
              <a:defRPr/>
            </a:pPr>
            <a:endParaRPr lang="en-US" b="1" kern="0" dirty="0">
              <a:solidFill>
                <a:srgbClr val="002060"/>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Tree>
    <p:extLst>
      <p:ext uri="{BB962C8B-B14F-4D97-AF65-F5344CB8AC3E}">
        <p14:creationId xmlns:p14="http://schemas.microsoft.com/office/powerpoint/2010/main" val="181063341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6"/>
          <p:cNvSpPr txBox="1">
            <a:spLocks noChangeArrowheads="1"/>
          </p:cNvSpPr>
          <p:nvPr/>
        </p:nvSpPr>
        <p:spPr>
          <a:xfrm>
            <a:off x="2948353" y="881977"/>
            <a:ext cx="6811109" cy="1143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smtClean="0"/>
              <a:t>Keep personal info personal:</a:t>
            </a:r>
            <a:endParaRPr lang="en-US" altLang="en-US" b="1" dirty="0">
              <a:solidFill>
                <a:srgbClr val="002060"/>
              </a:solidFill>
              <a:latin typeface="+mn-lt"/>
            </a:endParaRPr>
          </a:p>
        </p:txBody>
      </p:sp>
      <p:sp>
        <p:nvSpPr>
          <p:cNvPr id="5" name="Rectangle 4"/>
          <p:cNvSpPr/>
          <p:nvPr/>
        </p:nvSpPr>
        <p:spPr>
          <a:xfrm>
            <a:off x="7916562" y="6505555"/>
            <a:ext cx="4176584" cy="215444"/>
          </a:xfrm>
          <a:prstGeom prst="rect">
            <a:avLst/>
          </a:prstGeom>
        </p:spPr>
        <p:txBody>
          <a:bodyPr wrap="square">
            <a:spAutoFit/>
          </a:bodyPr>
          <a:lstStyle/>
          <a:p>
            <a:r>
              <a:rPr lang="en-US" sz="800" i="1" dirty="0">
                <a:solidFill>
                  <a:srgbClr val="0070C0"/>
                </a:solidFill>
              </a:rPr>
              <a:t>https://www.fbi.gov/about-us/investigate/counterintelligence/internet-social-networking-risks</a:t>
            </a:r>
          </a:p>
        </p:txBody>
      </p:sp>
      <p:sp>
        <p:nvSpPr>
          <p:cNvPr id="7" name="Rectangle 6"/>
          <p:cNvSpPr/>
          <p:nvPr/>
        </p:nvSpPr>
        <p:spPr>
          <a:xfrm>
            <a:off x="1227103" y="2401076"/>
            <a:ext cx="3442499" cy="2585323"/>
          </a:xfrm>
          <a:prstGeom prst="rect">
            <a:avLst/>
          </a:prstGeom>
        </p:spPr>
        <p:txBody>
          <a:bodyPr wrap="square">
            <a:spAutoFit/>
          </a:bodyPr>
          <a:lstStyle/>
          <a:p>
            <a:r>
              <a:rPr lang="en-US" b="1" dirty="0" smtClean="0"/>
              <a:t>Be </a:t>
            </a:r>
            <a:r>
              <a:rPr lang="en-US" b="1" dirty="0"/>
              <a:t>cautious about how much personal information you provide on social networking sites. The more information you post, the easier it may be for a hacker or someone else to use that information to steal your identity, access your data or commit other crimes such as stalking.</a:t>
            </a:r>
            <a:endParaRPr lang="en-US" b="1" i="0" dirty="0">
              <a:effectLs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2391" y="2024977"/>
            <a:ext cx="6568342" cy="37533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73756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pic>
        <p:nvPicPr>
          <p:cNvPr id="2" name="Picture 1"/>
          <p:cNvPicPr>
            <a:picLocks noChangeAspect="1"/>
          </p:cNvPicPr>
          <p:nvPr/>
        </p:nvPicPr>
        <p:blipFill>
          <a:blip r:embed="rId3"/>
          <a:stretch>
            <a:fillRect/>
          </a:stretch>
        </p:blipFill>
        <p:spPr>
          <a:xfrm>
            <a:off x="3357349" y="336139"/>
            <a:ext cx="5847113" cy="6296375"/>
          </a:xfrm>
          <a:prstGeom prst="rect">
            <a:avLst/>
          </a:prstGeom>
        </p:spPr>
      </p:pic>
    </p:spTree>
    <p:extLst>
      <p:ext uri="{BB962C8B-B14F-4D97-AF65-F5344CB8AC3E}">
        <p14:creationId xmlns:p14="http://schemas.microsoft.com/office/powerpoint/2010/main" val="31164527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txBox="1">
            <a:spLocks noChangeArrowheads="1"/>
          </p:cNvSpPr>
          <p:nvPr/>
        </p:nvSpPr>
        <p:spPr bwMode="auto">
          <a:xfrm>
            <a:off x="1229004" y="706099"/>
            <a:ext cx="9569235"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algn="ctr" defTabSz="457200">
              <a:spcBef>
                <a:spcPct val="0"/>
              </a:spcBef>
              <a:buNone/>
            </a:pPr>
            <a:r>
              <a:rPr lang="en-US" altLang="en-US" sz="3400" b="1" dirty="0">
                <a:latin typeface="Georgia" panose="02040502050405020303" pitchFamily="18" charset="0"/>
              </a:rPr>
              <a:t>Get as much off the internet as possible</a:t>
            </a:r>
          </a:p>
          <a:p>
            <a:pPr algn="ctr" defTabSz="457200">
              <a:spcBef>
                <a:spcPct val="0"/>
              </a:spcBef>
              <a:buNone/>
            </a:pPr>
            <a:r>
              <a:rPr lang="en-US" altLang="en-US" sz="2000" b="1" i="1" dirty="0">
                <a:latin typeface="Georgia" panose="02040502050405020303" pitchFamily="18" charset="0"/>
              </a:rPr>
              <a:t>Don’t make it easy</a:t>
            </a:r>
          </a:p>
        </p:txBody>
      </p:sp>
      <p:pic>
        <p:nvPicPr>
          <p:cNvPr id="4" name="Picture 3"/>
          <p:cNvPicPr>
            <a:picLocks noChangeAspect="1"/>
          </p:cNvPicPr>
          <p:nvPr/>
        </p:nvPicPr>
        <p:blipFill>
          <a:blip r:embed="rId2"/>
          <a:stretch>
            <a:fillRect/>
          </a:stretch>
        </p:blipFill>
        <p:spPr>
          <a:xfrm>
            <a:off x="2473412" y="1629429"/>
            <a:ext cx="5305813" cy="4916720"/>
          </a:xfrm>
          <a:prstGeom prst="rect">
            <a:avLst/>
          </a:prstGeom>
        </p:spPr>
      </p:pic>
      <p:sp>
        <p:nvSpPr>
          <p:cNvPr id="5" name="TextBox 4"/>
          <p:cNvSpPr txBox="1"/>
          <p:nvPr/>
        </p:nvSpPr>
        <p:spPr>
          <a:xfrm>
            <a:off x="8170337" y="2353305"/>
            <a:ext cx="3492843" cy="707886"/>
          </a:xfrm>
          <a:prstGeom prst="rect">
            <a:avLst/>
          </a:prstGeom>
          <a:noFill/>
        </p:spPr>
        <p:txBody>
          <a:bodyPr wrap="square" rtlCol="0">
            <a:spAutoFit/>
          </a:bodyPr>
          <a:lstStyle/>
          <a:p>
            <a:r>
              <a:rPr lang="en-US" sz="4000" b="1" dirty="0"/>
              <a:t>YOUR PROFILE</a:t>
            </a:r>
          </a:p>
        </p:txBody>
      </p:sp>
    </p:spTree>
    <p:extLst>
      <p:ext uri="{BB962C8B-B14F-4D97-AF65-F5344CB8AC3E}">
        <p14:creationId xmlns:p14="http://schemas.microsoft.com/office/powerpoint/2010/main" val="3074914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6"/>
          <p:cNvSpPr txBox="1">
            <a:spLocks noChangeArrowheads="1"/>
          </p:cNvSpPr>
          <p:nvPr/>
        </p:nvSpPr>
        <p:spPr>
          <a:xfrm>
            <a:off x="1981199" y="587199"/>
            <a:ext cx="8229600" cy="1143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smtClean="0"/>
              <a:t>Know and manage your friends</a:t>
            </a:r>
            <a:endParaRPr lang="en-US" altLang="en-US" b="1" dirty="0">
              <a:solidFill>
                <a:srgbClr val="002060"/>
              </a:solidFill>
              <a:latin typeface="+mn-lt"/>
            </a:endParaRPr>
          </a:p>
        </p:txBody>
      </p:sp>
      <p:sp>
        <p:nvSpPr>
          <p:cNvPr id="5" name="Rectangle 4"/>
          <p:cNvSpPr/>
          <p:nvPr/>
        </p:nvSpPr>
        <p:spPr>
          <a:xfrm>
            <a:off x="7916562" y="6505555"/>
            <a:ext cx="4176584" cy="215444"/>
          </a:xfrm>
          <a:prstGeom prst="rect">
            <a:avLst/>
          </a:prstGeom>
        </p:spPr>
        <p:txBody>
          <a:bodyPr wrap="square">
            <a:spAutoFit/>
          </a:bodyPr>
          <a:lstStyle/>
          <a:p>
            <a:r>
              <a:rPr lang="en-US" sz="800" i="1" dirty="0">
                <a:solidFill>
                  <a:srgbClr val="0070C0"/>
                </a:solidFill>
              </a:rPr>
              <a:t>https://www.fbi.gov/about-us/investigate/counterintelligence/internet-social-networking-risks</a:t>
            </a:r>
          </a:p>
        </p:txBody>
      </p:sp>
      <p:sp>
        <p:nvSpPr>
          <p:cNvPr id="7" name="Rectangle 6"/>
          <p:cNvSpPr/>
          <p:nvPr/>
        </p:nvSpPr>
        <p:spPr>
          <a:xfrm>
            <a:off x="1392786" y="1989258"/>
            <a:ext cx="4580121" cy="3970318"/>
          </a:xfrm>
          <a:prstGeom prst="rect">
            <a:avLst/>
          </a:prstGeom>
        </p:spPr>
        <p:txBody>
          <a:bodyPr wrap="square">
            <a:spAutoFit/>
          </a:bodyPr>
          <a:lstStyle/>
          <a:p>
            <a:r>
              <a:rPr lang="en-US" b="1" dirty="0" smtClean="0"/>
              <a:t>Social </a:t>
            </a:r>
            <a:r>
              <a:rPr lang="en-US" b="1" dirty="0"/>
              <a:t>networks can be used for a variety of purposes. Some of the fun is creating a large pool of friends from many aspects of your life. That doesn’t mean all friends are created equal. Use tools to manage the information you share with friends in different groups or even have multiple online pages. If you’re trying to create a public persona as a blogger or expert, create an open profile or a “fan” page that encourages broad participation and limits personal information. Use your personal profile to keep your real friends (the ones you know and trust) up to date with your daily life.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2907" y="1989258"/>
            <a:ext cx="5590272" cy="30047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275562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6"/>
          <p:cNvSpPr txBox="1">
            <a:spLocks noChangeArrowheads="1"/>
          </p:cNvSpPr>
          <p:nvPr/>
        </p:nvSpPr>
        <p:spPr>
          <a:xfrm>
            <a:off x="2381250" y="572438"/>
            <a:ext cx="8229600" cy="1143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smtClean="0"/>
              <a:t>Keep security software current:</a:t>
            </a:r>
            <a:r>
              <a:rPr lang="en-US" smtClean="0"/>
              <a:t> </a:t>
            </a:r>
            <a:endParaRPr lang="en-US" altLang="en-US" b="1" dirty="0">
              <a:solidFill>
                <a:srgbClr val="002060"/>
              </a:solidFill>
              <a:latin typeface="+mn-lt"/>
            </a:endParaRPr>
          </a:p>
        </p:txBody>
      </p:sp>
      <p:sp>
        <p:nvSpPr>
          <p:cNvPr id="5" name="Rectangle 4"/>
          <p:cNvSpPr/>
          <p:nvPr/>
        </p:nvSpPr>
        <p:spPr>
          <a:xfrm>
            <a:off x="7916562" y="6505555"/>
            <a:ext cx="4176584" cy="215444"/>
          </a:xfrm>
          <a:prstGeom prst="rect">
            <a:avLst/>
          </a:prstGeom>
        </p:spPr>
        <p:txBody>
          <a:bodyPr wrap="square">
            <a:spAutoFit/>
          </a:bodyPr>
          <a:lstStyle/>
          <a:p>
            <a:r>
              <a:rPr lang="en-US" sz="800" i="1" dirty="0">
                <a:solidFill>
                  <a:srgbClr val="0070C0"/>
                </a:solidFill>
              </a:rPr>
              <a:t>https://www.fbi.gov/about-us/investigate/counterintelligence/internet-social-networking-risks</a:t>
            </a:r>
          </a:p>
        </p:txBody>
      </p:sp>
      <p:sp>
        <p:nvSpPr>
          <p:cNvPr id="7" name="Rectangle 6"/>
          <p:cNvSpPr/>
          <p:nvPr/>
        </p:nvSpPr>
        <p:spPr>
          <a:xfrm>
            <a:off x="1619250" y="2432265"/>
            <a:ext cx="3733800" cy="2308324"/>
          </a:xfrm>
          <a:prstGeom prst="rect">
            <a:avLst/>
          </a:prstGeom>
        </p:spPr>
        <p:txBody>
          <a:bodyPr wrap="square">
            <a:spAutoFit/>
          </a:bodyPr>
          <a:lstStyle/>
          <a:p>
            <a:r>
              <a:rPr lang="en-US" sz="2400" dirty="0" smtClean="0"/>
              <a:t>Having </a:t>
            </a:r>
            <a:r>
              <a:rPr lang="en-US" sz="2400" dirty="0"/>
              <a:t>the latest security software, web browser and operating system is the best defense against viruses, malware and other online threats.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2962" y="2231390"/>
            <a:ext cx="5311346" cy="398351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72052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6"/>
          <p:cNvSpPr txBox="1">
            <a:spLocks noChangeArrowheads="1"/>
          </p:cNvSpPr>
          <p:nvPr/>
        </p:nvSpPr>
        <p:spPr>
          <a:xfrm>
            <a:off x="2899204" y="840587"/>
            <a:ext cx="6930596" cy="1143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smtClean="0">
                <a:latin typeface="+mn-lt"/>
              </a:rPr>
              <a:t>When in doubt, throw it out:</a:t>
            </a:r>
            <a:endParaRPr lang="en-US" altLang="en-US" b="1" dirty="0">
              <a:latin typeface="+mn-lt"/>
            </a:endParaRPr>
          </a:p>
        </p:txBody>
      </p:sp>
      <p:sp>
        <p:nvSpPr>
          <p:cNvPr id="5" name="Rectangle 4"/>
          <p:cNvSpPr/>
          <p:nvPr/>
        </p:nvSpPr>
        <p:spPr>
          <a:xfrm>
            <a:off x="7916562" y="6505555"/>
            <a:ext cx="4176584" cy="215444"/>
          </a:xfrm>
          <a:prstGeom prst="rect">
            <a:avLst/>
          </a:prstGeom>
        </p:spPr>
        <p:txBody>
          <a:bodyPr wrap="square">
            <a:spAutoFit/>
          </a:bodyPr>
          <a:lstStyle/>
          <a:p>
            <a:r>
              <a:rPr lang="en-US" sz="800" i="1" dirty="0">
                <a:solidFill>
                  <a:srgbClr val="0070C0"/>
                </a:solidFill>
              </a:rPr>
              <a:t>https://www.fbi.gov/about-us/investigate/counterintelligence/internet-social-networking-risks</a:t>
            </a:r>
          </a:p>
        </p:txBody>
      </p:sp>
      <p:sp>
        <p:nvSpPr>
          <p:cNvPr id="7" name="Rectangle 6"/>
          <p:cNvSpPr/>
          <p:nvPr/>
        </p:nvSpPr>
        <p:spPr>
          <a:xfrm>
            <a:off x="7543800" y="2767243"/>
            <a:ext cx="4076700" cy="1477328"/>
          </a:xfrm>
          <a:prstGeom prst="rect">
            <a:avLst/>
          </a:prstGeom>
        </p:spPr>
        <p:txBody>
          <a:bodyPr wrap="square">
            <a:spAutoFit/>
          </a:bodyPr>
          <a:lstStyle/>
          <a:p>
            <a:pPr>
              <a:buFont typeface="Arial" panose="020B0604020202020204" pitchFamily="34" charset="0"/>
              <a:buChar char="•"/>
            </a:pPr>
            <a:r>
              <a:rPr lang="en-US" dirty="0"/>
              <a:t> Links in email, tweets, posts and online advertising are often how cybercriminals try to steal your personal information. Even if you know the source, if something looks suspicious, delete it.</a:t>
            </a:r>
            <a:endParaRPr lang="en-US" b="0" i="0" dirty="0">
              <a:effectLs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214" y="1983587"/>
            <a:ext cx="6634976" cy="3710672"/>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4278472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Rectangle 4"/>
          <p:cNvSpPr txBox="1">
            <a:spLocks noChangeArrowheads="1"/>
          </p:cNvSpPr>
          <p:nvPr/>
        </p:nvSpPr>
        <p:spPr bwMode="auto">
          <a:xfrm>
            <a:off x="1229004" y="859987"/>
            <a:ext cx="9569235"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algn="ctr" defTabSz="457200">
              <a:spcBef>
                <a:spcPct val="0"/>
              </a:spcBef>
              <a:buNone/>
            </a:pPr>
            <a:r>
              <a:rPr lang="en-US" altLang="en-US" sz="3400" b="1" dirty="0" smtClean="0">
                <a:latin typeface="Georgia" panose="02040502050405020303" pitchFamily="18" charset="0"/>
              </a:rPr>
              <a:t>Get as Much Off the Internet as Possible</a:t>
            </a:r>
            <a:endParaRPr lang="en-US" altLang="en-US" sz="3400" b="1" dirty="0">
              <a:latin typeface="Georgia" panose="02040502050405020303" pitchFamily="18" charset="0"/>
            </a:endParaRPr>
          </a:p>
        </p:txBody>
      </p:sp>
      <p:sp>
        <p:nvSpPr>
          <p:cNvPr id="4" name="Rectangle 3"/>
          <p:cNvSpPr/>
          <p:nvPr/>
        </p:nvSpPr>
        <p:spPr>
          <a:xfrm>
            <a:off x="556051" y="2041913"/>
            <a:ext cx="10915135" cy="1200329"/>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Your apps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If you don't use the app anymore, just delete it by clicking on the </a:t>
            </a:r>
            <a:r>
              <a:rPr lang="en-US" dirty="0" smtClean="0">
                <a:latin typeface="Times New Roman" panose="02020603050405020304" pitchFamily="18" charset="0"/>
                <a:cs typeface="Times New Roman" panose="02020603050405020304" pitchFamily="18" charset="0"/>
              </a:rPr>
              <a:t>X.  Some apps your pay for at the expensive of your privacy.</a:t>
            </a:r>
            <a:endParaRPr lang="en-US" dirty="0">
              <a:latin typeface="Times New Roman" panose="02020603050405020304" pitchFamily="18" charset="0"/>
              <a:cs typeface="Times New Roman" panose="02020603050405020304" pitchFamily="18" charset="0"/>
            </a:endParaRPr>
          </a:p>
        </p:txBody>
      </p:sp>
      <p:grpSp>
        <p:nvGrpSpPr>
          <p:cNvPr id="2" name="Group 1"/>
          <p:cNvGrpSpPr/>
          <p:nvPr/>
        </p:nvGrpSpPr>
        <p:grpSpPr>
          <a:xfrm>
            <a:off x="2477831" y="3808615"/>
            <a:ext cx="7071574" cy="1386707"/>
            <a:chOff x="2454148" y="4916609"/>
            <a:chExt cx="7071574" cy="1386707"/>
          </a:xfrm>
        </p:grpSpPr>
        <p:pic>
          <p:nvPicPr>
            <p:cNvPr id="5" name="Picture 4"/>
            <p:cNvPicPr>
              <a:picLocks noChangeAspect="1"/>
            </p:cNvPicPr>
            <p:nvPr/>
          </p:nvPicPr>
          <p:blipFill>
            <a:blip r:embed="rId2"/>
            <a:stretch>
              <a:fillRect/>
            </a:stretch>
          </p:blipFill>
          <p:spPr>
            <a:xfrm>
              <a:off x="2454148" y="4916610"/>
              <a:ext cx="1747249" cy="138670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5"/>
            <p:cNvPicPr>
              <a:picLocks noChangeAspect="1"/>
            </p:cNvPicPr>
            <p:nvPr/>
          </p:nvPicPr>
          <p:blipFill>
            <a:blip r:embed="rId3"/>
            <a:stretch>
              <a:fillRect/>
            </a:stretch>
          </p:blipFill>
          <p:spPr>
            <a:xfrm>
              <a:off x="4766295" y="4916609"/>
              <a:ext cx="1851325" cy="13867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Picture 6"/>
            <p:cNvPicPr>
              <a:picLocks noChangeAspect="1"/>
            </p:cNvPicPr>
            <p:nvPr/>
          </p:nvPicPr>
          <p:blipFill>
            <a:blip r:embed="rId4"/>
            <a:stretch>
              <a:fillRect/>
            </a:stretch>
          </p:blipFill>
          <p:spPr>
            <a:xfrm>
              <a:off x="7136008" y="4916609"/>
              <a:ext cx="2389714" cy="138670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gr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Tree>
    <p:extLst>
      <p:ext uri="{BB962C8B-B14F-4D97-AF65-F5344CB8AC3E}">
        <p14:creationId xmlns:p14="http://schemas.microsoft.com/office/powerpoint/2010/main" val="25290951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flipH="1">
            <a:off x="2335594" y="3089156"/>
            <a:ext cx="5408930" cy="3979330"/>
          </a:xfrm>
          <a:prstGeom prst="rect">
            <a:avLst/>
          </a:prstGeom>
          <a:effectLst>
            <a:outerShdw blurRad="76200" dir="13500000" sy="23000" kx="1200000" algn="br" rotWithShape="0">
              <a:prstClr val="black">
                <a:alpha val="20000"/>
              </a:prstClr>
            </a:outerShdw>
          </a:effectLst>
        </p:spPr>
      </p:pic>
      <p:pic>
        <p:nvPicPr>
          <p:cNvPr id="5" name="Picture 4"/>
          <p:cNvPicPr>
            <a:picLocks noChangeAspect="1"/>
          </p:cNvPicPr>
          <p:nvPr/>
        </p:nvPicPr>
        <p:blipFill>
          <a:blip r:embed="rId4"/>
          <a:stretch>
            <a:fillRect/>
          </a:stretch>
        </p:blipFill>
        <p:spPr>
          <a:xfrm>
            <a:off x="4690809" y="2159591"/>
            <a:ext cx="6107430" cy="4071620"/>
          </a:xfrm>
          <a:prstGeom prst="rect">
            <a:avLst/>
          </a:prstGeom>
          <a:effectLst>
            <a:outerShdw blurRad="76200" dir="13500000" sy="23000" kx="1200000" algn="br" rotWithShape="0">
              <a:prstClr val="black">
                <a:alpha val="20000"/>
              </a:prstClr>
            </a:outerShdw>
          </a:effectLst>
        </p:spPr>
      </p:pic>
      <p:sp>
        <p:nvSpPr>
          <p:cNvPr id="7" name="Rectangle 4"/>
          <p:cNvSpPr txBox="1">
            <a:spLocks noChangeArrowheads="1"/>
          </p:cNvSpPr>
          <p:nvPr/>
        </p:nvSpPr>
        <p:spPr bwMode="auto">
          <a:xfrm>
            <a:off x="1229004" y="859987"/>
            <a:ext cx="9569235" cy="615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defRPr>
            </a:lvl9pPr>
          </a:lstStyle>
          <a:p>
            <a:pPr algn="ctr" defTabSz="457200">
              <a:spcBef>
                <a:spcPct val="0"/>
              </a:spcBef>
              <a:buNone/>
            </a:pPr>
            <a:r>
              <a:rPr lang="en-US" altLang="en-US" sz="3400" b="1" dirty="0" smtClean="0">
                <a:latin typeface="Georgia" panose="02040502050405020303" pitchFamily="18" charset="0"/>
              </a:rPr>
              <a:t>Get as Much Off the Internet as Possible</a:t>
            </a:r>
            <a:endParaRPr lang="en-US" altLang="en-US" sz="3400" b="1" dirty="0">
              <a:latin typeface="Georgia" panose="02040502050405020303" pitchFamily="18" charset="0"/>
            </a:endParaRPr>
          </a:p>
        </p:txBody>
      </p:sp>
      <p:sp>
        <p:nvSpPr>
          <p:cNvPr id="8" name="TextBox 7"/>
          <p:cNvSpPr txBox="1"/>
          <p:nvPr/>
        </p:nvSpPr>
        <p:spPr>
          <a:xfrm>
            <a:off x="3233351" y="1805648"/>
            <a:ext cx="5560540" cy="707886"/>
          </a:xfrm>
          <a:prstGeom prst="rect">
            <a:avLst/>
          </a:prstGeom>
          <a:noFill/>
        </p:spPr>
        <p:txBody>
          <a:bodyPr wrap="square" rtlCol="0">
            <a:spAutoFit/>
          </a:bodyPr>
          <a:lstStyle/>
          <a:p>
            <a:r>
              <a:rPr lang="en-US" sz="4000" b="1" dirty="0"/>
              <a:t>DON’T FORGET THESE !!!!</a:t>
            </a:r>
          </a:p>
        </p:txBody>
      </p:sp>
    </p:spTree>
    <p:extLst>
      <p:ext uri="{BB962C8B-B14F-4D97-AF65-F5344CB8AC3E}">
        <p14:creationId xmlns:p14="http://schemas.microsoft.com/office/powerpoint/2010/main" val="9183779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Rectangle 2"/>
          <p:cNvSpPr/>
          <p:nvPr/>
        </p:nvSpPr>
        <p:spPr>
          <a:xfrm>
            <a:off x="1435511" y="663003"/>
            <a:ext cx="10096500" cy="5201424"/>
          </a:xfrm>
          <a:prstGeom prst="rect">
            <a:avLst/>
          </a:prstGeom>
        </p:spPr>
        <p:txBody>
          <a:bodyPr wrap="square">
            <a:spAutoFit/>
          </a:bodyPr>
          <a:lstStyle/>
          <a:p>
            <a:pPr lvl="0" algn="ctr">
              <a:defRPr/>
            </a:pPr>
            <a:r>
              <a:rPr lang="en-US" sz="3200" b="1" i="1" dirty="0" smtClean="0"/>
              <a:t>Talk to Your Children and Establish Rules:</a:t>
            </a:r>
            <a:endParaRPr lang="en-US" sz="3200" b="1" i="1" dirty="0"/>
          </a:p>
          <a:p>
            <a:pPr lvl="0">
              <a:defRPr/>
            </a:pPr>
            <a:endParaRPr lang="en-US" sz="2000" b="1" dirty="0" smtClean="0"/>
          </a:p>
          <a:p>
            <a:pPr lvl="0">
              <a:defRPr/>
            </a:pPr>
            <a:endParaRPr lang="en-US" sz="2000" b="1" dirty="0"/>
          </a:p>
          <a:p>
            <a:pPr lvl="0">
              <a:defRPr/>
            </a:pPr>
            <a:r>
              <a:rPr lang="en-US" sz="2000" b="1" dirty="0"/>
              <a:t>Be careful about what you post. </a:t>
            </a:r>
            <a:endParaRPr lang="en-US" sz="2000" b="1" dirty="0" smtClean="0"/>
          </a:p>
          <a:p>
            <a:pPr lvl="0">
              <a:defRPr/>
            </a:pPr>
            <a:endParaRPr lang="en-US" sz="2000" b="1" dirty="0" smtClean="0"/>
          </a:p>
          <a:p>
            <a:pPr lvl="0">
              <a:defRPr/>
            </a:pPr>
            <a:r>
              <a:rPr lang="en-US" sz="2000" b="1" dirty="0" smtClean="0"/>
              <a:t>Be </a:t>
            </a:r>
            <a:r>
              <a:rPr lang="en-US" sz="2000" b="1" dirty="0"/>
              <a:t>aware that your profiles and videos on video and social networking sites are on public spaces (even if your profile is set to private, you are still at risk). </a:t>
            </a:r>
            <a:endParaRPr lang="en-US" sz="2000" b="1" dirty="0" smtClean="0"/>
          </a:p>
          <a:p>
            <a:pPr lvl="0">
              <a:defRPr/>
            </a:pPr>
            <a:endParaRPr lang="en-US" sz="2000" b="1" dirty="0" smtClean="0"/>
          </a:p>
          <a:p>
            <a:pPr lvl="0">
              <a:defRPr/>
            </a:pPr>
            <a:r>
              <a:rPr lang="en-US" sz="2000" b="1" dirty="0" smtClean="0"/>
              <a:t>Don’t </a:t>
            </a:r>
            <a:r>
              <a:rPr lang="en-US" sz="2000" b="1" dirty="0"/>
              <a:t>post anything that you wouldn’t want the whole world to know, and avoid posting anything that could make it easy for a stranger or cyberbully to find you</a:t>
            </a:r>
            <a:r>
              <a:rPr lang="en-US" sz="2000" b="1" dirty="0" smtClean="0"/>
              <a:t>.</a:t>
            </a:r>
          </a:p>
          <a:p>
            <a:pPr lvl="0">
              <a:defRPr/>
            </a:pPr>
            <a:endParaRPr lang="en-US" sz="2000" b="1" dirty="0"/>
          </a:p>
          <a:p>
            <a:pPr lvl="0">
              <a:defRPr/>
            </a:pPr>
            <a:r>
              <a:rPr lang="en-US" sz="2000" b="1" dirty="0"/>
              <a:t>Harassment, inappropriate content, hate speech and the like should never be posted on video and social networking sites and should be reported if ever encountered.  </a:t>
            </a:r>
            <a:endParaRPr lang="en-US" sz="2000" b="1" dirty="0" smtClean="0"/>
          </a:p>
          <a:p>
            <a:pPr lvl="0">
              <a:defRPr/>
            </a:pPr>
            <a:endParaRPr lang="en-US" sz="2000" b="1" dirty="0"/>
          </a:p>
          <a:p>
            <a:pPr lvl="0">
              <a:defRPr/>
            </a:pPr>
            <a:r>
              <a:rPr lang="en-US" sz="2000" b="1" dirty="0" smtClean="0"/>
              <a:t>Do </a:t>
            </a:r>
            <a:r>
              <a:rPr lang="en-US" sz="2000" b="1" dirty="0"/>
              <a:t>unto others as they would have others do unto  them.</a:t>
            </a:r>
          </a:p>
          <a:p>
            <a:pPr lvl="0">
              <a:defRPr/>
            </a:pPr>
            <a:endParaRPr lang="en-US" sz="2000" b="1" dirty="0" smtClean="0"/>
          </a:p>
        </p:txBody>
      </p:sp>
    </p:spTree>
    <p:extLst>
      <p:ext uri="{BB962C8B-B14F-4D97-AF65-F5344CB8AC3E}">
        <p14:creationId xmlns:p14="http://schemas.microsoft.com/office/powerpoint/2010/main" val="64637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7" dur="500"/>
                                        <p:tgtEl>
                                          <p:spTgt spid="3">
                                            <p:txEl>
                                              <p:pRg st="3" end="3"/>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1" dur="500"/>
                                        <p:tgtEl>
                                          <p:spTgt spid="3">
                                            <p:txEl>
                                              <p:pRg st="5" end="5"/>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Effect transition="in" filter="randombar(horizontal)">
                                      <p:cBhvr>
                                        <p:cTn id="15" dur="500"/>
                                        <p:tgtEl>
                                          <p:spTgt spid="3">
                                            <p:txEl>
                                              <p:pRg st="7" end="7"/>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randombar(horizontal)">
                                      <p:cBhvr>
                                        <p:cTn id="19" dur="500"/>
                                        <p:tgtEl>
                                          <p:spTgt spid="3">
                                            <p:txEl>
                                              <p:pRg st="9" end="9"/>
                                            </p:txEl>
                                          </p:spTgt>
                                        </p:tgtEl>
                                      </p:cBhvr>
                                    </p:animEffect>
                                  </p:childTnLst>
                                </p:cTn>
                              </p:par>
                            </p:childTnLst>
                          </p:cTn>
                        </p:par>
                        <p:par>
                          <p:cTn id="20" fill="hold">
                            <p:stCondLst>
                              <p:cond delay="2000"/>
                            </p:stCondLst>
                            <p:childTnLst>
                              <p:par>
                                <p:cTn id="21" presetID="14" presetClass="entr" presetSubtype="10" fill="hold" nodeType="after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Effect transition="in" filter="randombar(horizontal)">
                                      <p:cBhvr>
                                        <p:cTn id="2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TextBox 2"/>
          <p:cNvSpPr txBox="1"/>
          <p:nvPr/>
        </p:nvSpPr>
        <p:spPr>
          <a:xfrm>
            <a:off x="900435" y="1731554"/>
            <a:ext cx="4288424" cy="3416320"/>
          </a:xfrm>
          <a:prstGeom prst="rect">
            <a:avLst/>
          </a:prstGeom>
          <a:noFill/>
        </p:spPr>
        <p:txBody>
          <a:bodyPr wrap="square" rtlCol="0">
            <a:spAutoFit/>
          </a:bodyPr>
          <a:lstStyle/>
          <a:p>
            <a:pPr defTabSz="457200"/>
            <a:r>
              <a:rPr lang="en-US" sz="2400" b="1" dirty="0">
                <a:latin typeface="Times New Roman" pitchFamily="18" charset="0"/>
                <a:cs typeface="Times New Roman" pitchFamily="18" charset="0"/>
              </a:rPr>
              <a:t>https://www.meganslaw.ca.gov</a:t>
            </a:r>
            <a:r>
              <a:rPr lang="en-US" sz="2400" b="1" dirty="0" smtClean="0">
                <a:latin typeface="Times New Roman" pitchFamily="18" charset="0"/>
                <a:cs typeface="Times New Roman" pitchFamily="18" charset="0"/>
              </a:rPr>
              <a:t>/</a:t>
            </a:r>
          </a:p>
          <a:p>
            <a:pPr algn="ctr" defTabSz="457200"/>
            <a:r>
              <a:rPr lang="en-US" sz="2400" dirty="0" smtClean="0">
                <a:latin typeface="Times New Roman" pitchFamily="18" charset="0"/>
                <a:cs typeface="Times New Roman" pitchFamily="18" charset="0"/>
              </a:rPr>
              <a:t>California</a:t>
            </a:r>
            <a:endParaRPr lang="en-US" sz="2400" dirty="0">
              <a:latin typeface="Times New Roman" pitchFamily="18" charset="0"/>
              <a:cs typeface="Times New Roman" pitchFamily="18" charset="0"/>
            </a:endParaRPr>
          </a:p>
          <a:p>
            <a:pPr defTabSz="457200"/>
            <a:endParaRPr lang="en-US" sz="2400" dirty="0">
              <a:latin typeface="Times New Roman" pitchFamily="18" charset="0"/>
              <a:cs typeface="Times New Roman" pitchFamily="18" charset="0"/>
            </a:endParaRPr>
          </a:p>
          <a:p>
            <a:pPr defTabSz="457200"/>
            <a:r>
              <a:rPr lang="en-US" sz="2400" b="1" dirty="0">
                <a:latin typeface="Times New Roman" pitchFamily="18" charset="0"/>
                <a:cs typeface="Times New Roman" pitchFamily="18" charset="0"/>
              </a:rPr>
              <a:t>https://sexoffenders.oregon.gov/SorPublic/Web.dll/main</a:t>
            </a:r>
          </a:p>
          <a:p>
            <a:pPr algn="ctr" defTabSz="457200"/>
            <a:r>
              <a:rPr lang="en-US" sz="2400" dirty="0">
                <a:latin typeface="Times New Roman" pitchFamily="18" charset="0"/>
                <a:cs typeface="Times New Roman" pitchFamily="18" charset="0"/>
              </a:rPr>
              <a:t>Oregon</a:t>
            </a:r>
          </a:p>
          <a:p>
            <a:pPr defTabSz="457200"/>
            <a:endParaRPr lang="en-US" sz="2400" dirty="0" smtClean="0">
              <a:latin typeface="Times New Roman" pitchFamily="18" charset="0"/>
              <a:cs typeface="Times New Roman" pitchFamily="18" charset="0"/>
            </a:endParaRPr>
          </a:p>
          <a:p>
            <a:pPr defTabSz="457200"/>
            <a:r>
              <a:rPr lang="en-US" sz="2400" b="1" dirty="0">
                <a:latin typeface="Times New Roman" pitchFamily="18" charset="0"/>
                <a:cs typeface="Times New Roman" pitchFamily="18" charset="0"/>
              </a:rPr>
              <a:t>https://dps.alaska.gov/sorweb/</a:t>
            </a:r>
          </a:p>
          <a:p>
            <a:pPr algn="ctr" defTabSz="457200"/>
            <a:r>
              <a:rPr lang="en-US" sz="2400" dirty="0" smtClean="0">
                <a:latin typeface="Times New Roman" pitchFamily="18" charset="0"/>
                <a:cs typeface="Times New Roman" pitchFamily="18" charset="0"/>
              </a:rPr>
              <a:t>Alaska</a:t>
            </a:r>
            <a:endParaRPr lang="en-US" sz="2400" dirty="0">
              <a:latin typeface="Times New Roman" pitchFamily="18"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3001" y="464276"/>
            <a:ext cx="5067300" cy="5981700"/>
          </a:xfrm>
          <a:prstGeom prst="rect">
            <a:avLst/>
          </a:prstGeom>
        </p:spPr>
      </p:pic>
      <p:sp>
        <p:nvSpPr>
          <p:cNvPr id="5" name="TextBox 4"/>
          <p:cNvSpPr txBox="1"/>
          <p:nvPr/>
        </p:nvSpPr>
        <p:spPr>
          <a:xfrm>
            <a:off x="1524000" y="2682240"/>
            <a:ext cx="8778240" cy="646331"/>
          </a:xfrm>
          <a:prstGeom prst="rect">
            <a:avLst/>
          </a:prstGeom>
          <a:noFill/>
        </p:spPr>
        <p:txBody>
          <a:bodyPr wrap="square" rtlCol="0">
            <a:spAutoFit/>
          </a:bodyPr>
          <a:lstStyle/>
          <a:p>
            <a:r>
              <a:rPr lang="en-US" sz="3600" b="1" dirty="0" smtClean="0"/>
              <a:t>How can we use the Internet to keep us safe?</a:t>
            </a:r>
            <a:endParaRPr lang="en-US" sz="3600" b="1" dirty="0"/>
          </a:p>
        </p:txBody>
      </p:sp>
    </p:spTree>
    <p:extLst>
      <p:ext uri="{BB962C8B-B14F-4D97-AF65-F5344CB8AC3E}">
        <p14:creationId xmlns:p14="http://schemas.microsoft.com/office/powerpoint/2010/main" val="50068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32" fill="hold" grpId="0" nodeType="withEffect">
                                  <p:stCondLst>
                                    <p:cond delay="0"/>
                                  </p:stCondLst>
                                  <p:childTnLst>
                                    <p:anim calcmode="lin" valueType="num">
                                      <p:cBhvr>
                                        <p:cTn id="6" dur="2800"/>
                                        <p:tgtEl>
                                          <p:spTgt spid="5"/>
                                        </p:tgtEl>
                                        <p:attrNameLst>
                                          <p:attrName>ppt_w</p:attrName>
                                        </p:attrNameLst>
                                      </p:cBhvr>
                                      <p:tavLst>
                                        <p:tav tm="0">
                                          <p:val>
                                            <p:strVal val="ppt_w"/>
                                          </p:val>
                                        </p:tav>
                                        <p:tav tm="100000">
                                          <p:val>
                                            <p:fltVal val="0"/>
                                          </p:val>
                                        </p:tav>
                                      </p:tavLst>
                                    </p:anim>
                                    <p:anim calcmode="lin" valueType="num">
                                      <p:cBhvr>
                                        <p:cTn id="7" dur="2800"/>
                                        <p:tgtEl>
                                          <p:spTgt spid="5"/>
                                        </p:tgtEl>
                                        <p:attrNameLst>
                                          <p:attrName>ppt_h</p:attrName>
                                        </p:attrNameLst>
                                      </p:cBhvr>
                                      <p:tavLst>
                                        <p:tav tm="0">
                                          <p:val>
                                            <p:strVal val="ppt_h"/>
                                          </p:val>
                                        </p:tav>
                                        <p:tav tm="100000">
                                          <p:val>
                                            <p:fltVal val="0"/>
                                          </p:val>
                                        </p:tav>
                                      </p:tavLst>
                                    </p:anim>
                                    <p:animEffect transition="out" filter="fade">
                                      <p:cBhvr>
                                        <p:cTn id="8" dur="2800"/>
                                        <p:tgtEl>
                                          <p:spTgt spid="5"/>
                                        </p:tgtEl>
                                      </p:cBhvr>
                                    </p:animEffect>
                                    <p:set>
                                      <p:cBhvr>
                                        <p:cTn id="9" dur="1" fill="hold">
                                          <p:stCondLst>
                                            <p:cond delay="2799"/>
                                          </p:stCondLst>
                                        </p:cTn>
                                        <p:tgtEl>
                                          <p:spTgt spid="5"/>
                                        </p:tgtEl>
                                        <p:attrNameLst>
                                          <p:attrName>style.visibility</p:attrName>
                                        </p:attrNameLst>
                                      </p:cBhvr>
                                      <p:to>
                                        <p:strVal val="hidden"/>
                                      </p:to>
                                    </p:set>
                                  </p:childTnLst>
                                </p:cTn>
                              </p:par>
                              <p:par>
                                <p:cTn id="10" presetID="1" presetClass="entr" presetSubtype="0" fill="hold" grpId="0" nodeType="withEffect">
                                  <p:stCondLst>
                                    <p:cond delay="290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nodeType="withEffect">
                                  <p:stCondLst>
                                    <p:cond delay="3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1657436" y="2048189"/>
            <a:ext cx="8458200" cy="646331"/>
          </a:xfrm>
          <a:prstGeom prst="rect">
            <a:avLst/>
          </a:prstGeom>
        </p:spPr>
        <p:txBody>
          <a:bodyPr wrap="square">
            <a:spAutoFit/>
          </a:bodyPr>
          <a:lstStyle/>
          <a:p>
            <a:pPr algn="ctr">
              <a:defRPr/>
            </a:pPr>
            <a:endParaRPr lang="en-US" b="1" kern="0" dirty="0" smtClean="0">
              <a:solidFill>
                <a:srgbClr val="002060"/>
              </a:solidFill>
            </a:endParaRPr>
          </a:p>
          <a:p>
            <a:pPr algn="ctr">
              <a:defRPr/>
            </a:pPr>
            <a:endParaRPr lang="en-US" b="1" kern="0" dirty="0">
              <a:solidFill>
                <a:srgbClr val="002060"/>
              </a:solidFill>
            </a:endParaRPr>
          </a:p>
        </p:txBody>
      </p:sp>
      <p:sp>
        <p:nvSpPr>
          <p:cNvPr id="5" name="Rectangle 6"/>
          <p:cNvSpPr txBox="1">
            <a:spLocks noChangeArrowheads="1"/>
          </p:cNvSpPr>
          <p:nvPr/>
        </p:nvSpPr>
        <p:spPr>
          <a:xfrm>
            <a:off x="996287" y="621874"/>
            <a:ext cx="5188422"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dirty="0" smtClean="0">
                <a:solidFill>
                  <a:srgbClr val="002060"/>
                </a:solidFill>
                <a:latin typeface="+mn-lt"/>
              </a:rPr>
              <a:t>Social Media</a:t>
            </a:r>
            <a:endParaRPr lang="en-US" altLang="en-US" b="1" dirty="0">
              <a:solidFill>
                <a:srgbClr val="002060"/>
              </a:solidFill>
              <a:latin typeface="+mn-lt"/>
            </a:endParaRPr>
          </a:p>
        </p:txBody>
      </p:sp>
      <p:sp>
        <p:nvSpPr>
          <p:cNvPr id="7" name="Rectangle 6"/>
          <p:cNvSpPr/>
          <p:nvPr/>
        </p:nvSpPr>
        <p:spPr>
          <a:xfrm>
            <a:off x="1508566" y="2482553"/>
            <a:ext cx="3537996" cy="1477328"/>
          </a:xfrm>
          <a:prstGeom prst="rect">
            <a:avLst/>
          </a:prstGeom>
        </p:spPr>
        <p:txBody>
          <a:bodyPr wrap="square">
            <a:spAutoFit/>
          </a:bodyPr>
          <a:lstStyle/>
          <a:p>
            <a:pPr lvl="0"/>
            <a:r>
              <a:rPr lang="en-US" b="1" dirty="0" smtClean="0">
                <a:solidFill>
                  <a:srgbClr val="222222"/>
                </a:solidFill>
                <a:latin typeface="Calibri" panose="020F0502020204030204" pitchFamily="34" charset="0"/>
                <a:cs typeface="Calibri" panose="020F0502020204030204" pitchFamily="34" charset="0"/>
              </a:rPr>
              <a:t>Definition:</a:t>
            </a:r>
          </a:p>
          <a:p>
            <a:pPr lvl="0"/>
            <a:r>
              <a:rPr lang="en-US" b="1" dirty="0" smtClean="0">
                <a:solidFill>
                  <a:srgbClr val="222222"/>
                </a:solidFill>
                <a:latin typeface="Calibri" panose="020F0502020204030204" pitchFamily="34" charset="0"/>
                <a:cs typeface="Calibri" panose="020F0502020204030204" pitchFamily="34" charset="0"/>
              </a:rPr>
              <a:t>Websites </a:t>
            </a:r>
            <a:r>
              <a:rPr lang="en-US" b="1" dirty="0">
                <a:solidFill>
                  <a:srgbClr val="222222"/>
                </a:solidFill>
                <a:cs typeface="Calibri" panose="020F0502020204030204" pitchFamily="34" charset="0"/>
              </a:rPr>
              <a:t>and</a:t>
            </a:r>
            <a:r>
              <a:rPr lang="en-US" b="1" dirty="0">
                <a:solidFill>
                  <a:srgbClr val="222222"/>
                </a:solidFill>
                <a:latin typeface="Calibri" panose="020F0502020204030204" pitchFamily="34" charset="0"/>
                <a:cs typeface="Calibri" panose="020F0502020204030204" pitchFamily="34" charset="0"/>
              </a:rPr>
              <a:t> applications that enable users to create and share content or to participate in social networking.</a:t>
            </a:r>
            <a:endParaRPr lang="en-US" b="1" dirty="0">
              <a:solidFill>
                <a:prstClr val="black"/>
              </a:solidFill>
              <a:latin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53729" y="1481559"/>
            <a:ext cx="5989924" cy="39990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Tree>
    <p:extLst>
      <p:ext uri="{BB962C8B-B14F-4D97-AF65-F5344CB8AC3E}">
        <p14:creationId xmlns:p14="http://schemas.microsoft.com/office/powerpoint/2010/main" val="360195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p:cNvSpPr txBox="1"/>
          <p:nvPr/>
        </p:nvSpPr>
        <p:spPr>
          <a:xfrm>
            <a:off x="457200" y="361747"/>
            <a:ext cx="4737049" cy="461665"/>
          </a:xfrm>
          <a:prstGeom prst="rect">
            <a:avLst/>
          </a:prstGeom>
          <a:noFill/>
        </p:spPr>
        <p:txBody>
          <a:bodyPr wrap="square" rtlCol="0">
            <a:spAutoFit/>
          </a:bodyPr>
          <a:lstStyle/>
          <a:p>
            <a:pPr defTabSz="457200"/>
            <a:r>
              <a:rPr lang="en-US" sz="2400" b="1" i="1" dirty="0" smtClean="0"/>
              <a:t>Use the Internet to Your Advantage.</a:t>
            </a:r>
            <a:endParaRPr lang="en-US" sz="2400" b="1"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6134" y="1053737"/>
            <a:ext cx="6208477" cy="5264331"/>
          </a:xfrm>
          <a:prstGeom prst="rect">
            <a:avLst/>
          </a:prstGeom>
        </p:spPr>
      </p:pic>
    </p:spTree>
    <p:extLst>
      <p:ext uri="{BB962C8B-B14F-4D97-AF65-F5344CB8AC3E}">
        <p14:creationId xmlns:p14="http://schemas.microsoft.com/office/powerpoint/2010/main" val="22761127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958" y="1248286"/>
            <a:ext cx="6888004" cy="5143285"/>
          </a:xfrm>
          <a:prstGeom prst="rect">
            <a:avLst/>
          </a:prstGeom>
        </p:spPr>
      </p:pic>
      <p:pic>
        <p:nvPicPr>
          <p:cNvPr id="5" name="Picture 4"/>
          <p:cNvPicPr>
            <a:picLocks noChangeAspect="1"/>
          </p:cNvPicPr>
          <p:nvPr/>
        </p:nvPicPr>
        <p:blipFill>
          <a:blip r:embed="rId4"/>
          <a:stretch>
            <a:fillRect/>
          </a:stretch>
        </p:blipFill>
        <p:spPr>
          <a:xfrm>
            <a:off x="765882" y="404951"/>
            <a:ext cx="4877223" cy="640135"/>
          </a:xfrm>
          <a:prstGeom prst="rect">
            <a:avLst/>
          </a:prstGeom>
        </p:spPr>
      </p:pic>
    </p:spTree>
    <p:extLst>
      <p:ext uri="{BB962C8B-B14F-4D97-AF65-F5344CB8AC3E}">
        <p14:creationId xmlns:p14="http://schemas.microsoft.com/office/powerpoint/2010/main" val="296553499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3124" y="1263696"/>
            <a:ext cx="7253907" cy="5151618"/>
          </a:xfrm>
          <a:prstGeom prst="rect">
            <a:avLst/>
          </a:prstGeom>
        </p:spPr>
      </p:pic>
      <p:pic>
        <p:nvPicPr>
          <p:cNvPr id="5" name="Picture 4"/>
          <p:cNvPicPr>
            <a:picLocks noChangeAspect="1"/>
          </p:cNvPicPr>
          <p:nvPr/>
        </p:nvPicPr>
        <p:blipFill>
          <a:blip r:embed="rId4"/>
          <a:stretch>
            <a:fillRect/>
          </a:stretch>
        </p:blipFill>
        <p:spPr>
          <a:xfrm>
            <a:off x="765882" y="463008"/>
            <a:ext cx="4877223" cy="640135"/>
          </a:xfrm>
          <a:prstGeom prst="rect">
            <a:avLst/>
          </a:prstGeom>
        </p:spPr>
      </p:pic>
    </p:spTree>
    <p:extLst>
      <p:ext uri="{BB962C8B-B14F-4D97-AF65-F5344CB8AC3E}">
        <p14:creationId xmlns:p14="http://schemas.microsoft.com/office/powerpoint/2010/main" val="5625960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6"/>
          <p:cNvSpPr txBox="1">
            <a:spLocks noChangeArrowheads="1"/>
          </p:cNvSpPr>
          <p:nvPr/>
        </p:nvSpPr>
        <p:spPr>
          <a:xfrm>
            <a:off x="2736603" y="317136"/>
            <a:ext cx="6948489" cy="11430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i="1" dirty="0" smtClean="0">
                <a:solidFill>
                  <a:srgbClr val="002060"/>
                </a:solidFill>
                <a:latin typeface="+mn-lt"/>
              </a:rPr>
              <a:t>The </a:t>
            </a:r>
            <a:r>
              <a:rPr lang="en-US" altLang="en-US" b="1" i="1" dirty="0" err="1" smtClean="0">
                <a:solidFill>
                  <a:srgbClr val="002060"/>
                </a:solidFill>
                <a:latin typeface="+mn-lt"/>
              </a:rPr>
              <a:t>Darkweb</a:t>
            </a:r>
            <a:endParaRPr lang="en-US" altLang="en-US" b="1" i="1" dirty="0">
              <a:solidFill>
                <a:srgbClr val="00206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998" y="1610038"/>
            <a:ext cx="7759700" cy="4359726"/>
          </a:xfrm>
          <a:prstGeom prst="ellipse">
            <a:avLst/>
          </a:prstGeom>
          <a:ln w="190500" cap="rnd">
            <a:solidFill>
              <a:srgbClr val="C8C6BD"/>
            </a:solidFill>
            <a:prstDash val="solid"/>
          </a:ln>
          <a:effectLst>
            <a:glow rad="228600">
              <a:schemeClr val="accent5">
                <a:satMod val="175000"/>
                <a:alpha val="40000"/>
              </a:schemeClr>
            </a:glow>
            <a:outerShdw blurRad="152400" dist="317500" dir="5400000" sx="90000" sy="-19000" rotWithShape="0">
              <a:prstClr val="black">
                <a:alpha val="15000"/>
              </a:prstClr>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32501709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Rectangle 6"/>
          <p:cNvSpPr txBox="1">
            <a:spLocks noChangeArrowheads="1"/>
          </p:cNvSpPr>
          <p:nvPr/>
        </p:nvSpPr>
        <p:spPr>
          <a:xfrm>
            <a:off x="4232190" y="87923"/>
            <a:ext cx="3660385" cy="1143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i="1" smtClean="0">
                <a:solidFill>
                  <a:srgbClr val="002060"/>
                </a:solidFill>
                <a:latin typeface="+mn-lt"/>
              </a:rPr>
              <a:t>The Darkweb</a:t>
            </a:r>
            <a:endParaRPr lang="en-US" altLang="en-US" b="1" i="1" dirty="0">
              <a:solidFill>
                <a:srgbClr val="002060"/>
              </a:solidFill>
              <a:latin typeface="+mn-l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23" y="1127926"/>
            <a:ext cx="7435921" cy="5103621"/>
          </a:xfrm>
          <a:prstGeom prst="rect">
            <a:avLst/>
          </a:prstGeom>
        </p:spPr>
      </p:pic>
      <p:cxnSp>
        <p:nvCxnSpPr>
          <p:cNvPr id="7" name="Straight Arrow Connector 6"/>
          <p:cNvCxnSpPr/>
          <p:nvPr/>
        </p:nvCxnSpPr>
        <p:spPr>
          <a:xfrm flipH="1">
            <a:off x="5029200" y="2011680"/>
            <a:ext cx="1463040" cy="365760"/>
          </a:xfrm>
          <a:prstGeom prst="straightConnector1">
            <a:avLst/>
          </a:prstGeom>
          <a:ln w="7620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8" name="TextBox 7"/>
          <p:cNvSpPr txBox="1"/>
          <p:nvPr/>
        </p:nvSpPr>
        <p:spPr>
          <a:xfrm>
            <a:off x="6664568" y="1758518"/>
            <a:ext cx="2936631" cy="461665"/>
          </a:xfrm>
          <a:prstGeom prst="rect">
            <a:avLst/>
          </a:prstGeom>
          <a:noFill/>
        </p:spPr>
        <p:txBody>
          <a:bodyPr wrap="square" rtlCol="0">
            <a:spAutoFit/>
          </a:bodyPr>
          <a:lstStyle/>
          <a:p>
            <a:r>
              <a:rPr lang="en-US" sz="2400" b="1" dirty="0" smtClean="0">
                <a:solidFill>
                  <a:schemeClr val="bg1"/>
                </a:solidFill>
              </a:rPr>
              <a:t>The World Wide Web </a:t>
            </a:r>
            <a:endParaRPr lang="en-US" sz="2400" b="1" dirty="0">
              <a:solidFill>
                <a:schemeClr val="bg1"/>
              </a:solidFill>
            </a:endParaRPr>
          </a:p>
        </p:txBody>
      </p:sp>
      <p:cxnSp>
        <p:nvCxnSpPr>
          <p:cNvPr id="9" name="Straight Arrow Connector 8"/>
          <p:cNvCxnSpPr/>
          <p:nvPr/>
        </p:nvCxnSpPr>
        <p:spPr>
          <a:xfrm flipH="1">
            <a:off x="5150899" y="3362178"/>
            <a:ext cx="1341341" cy="39668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664569" y="3130062"/>
            <a:ext cx="2391507" cy="461665"/>
          </a:xfrm>
          <a:prstGeom prst="rect">
            <a:avLst/>
          </a:prstGeom>
          <a:noFill/>
        </p:spPr>
        <p:txBody>
          <a:bodyPr wrap="square" rtlCol="0">
            <a:spAutoFit/>
          </a:bodyPr>
          <a:lstStyle/>
          <a:p>
            <a:r>
              <a:rPr lang="en-US" sz="2400" b="1" dirty="0" smtClean="0">
                <a:solidFill>
                  <a:schemeClr val="bg1"/>
                </a:solidFill>
              </a:rPr>
              <a:t>The Deep Web</a:t>
            </a:r>
            <a:endParaRPr lang="en-US" sz="2400" b="1" dirty="0">
              <a:solidFill>
                <a:schemeClr val="bg1"/>
              </a:solidFill>
            </a:endParaRPr>
          </a:p>
        </p:txBody>
      </p:sp>
      <p:cxnSp>
        <p:nvCxnSpPr>
          <p:cNvPr id="11" name="Straight Arrow Connector 10"/>
          <p:cNvCxnSpPr/>
          <p:nvPr/>
        </p:nvCxnSpPr>
        <p:spPr>
          <a:xfrm flipH="1">
            <a:off x="4501662" y="5081954"/>
            <a:ext cx="2034430" cy="65063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6805245" y="4870938"/>
            <a:ext cx="2250831" cy="461665"/>
          </a:xfrm>
          <a:prstGeom prst="rect">
            <a:avLst/>
          </a:prstGeom>
          <a:noFill/>
        </p:spPr>
        <p:txBody>
          <a:bodyPr wrap="square" rtlCol="0">
            <a:spAutoFit/>
          </a:bodyPr>
          <a:lstStyle/>
          <a:p>
            <a:r>
              <a:rPr lang="en-US" sz="2400" b="1" dirty="0" smtClean="0">
                <a:solidFill>
                  <a:schemeClr val="bg1"/>
                </a:solidFill>
              </a:rPr>
              <a:t>The Dark Web</a:t>
            </a:r>
            <a:endParaRPr lang="en-US" sz="2400" b="1" dirty="0">
              <a:solidFill>
                <a:schemeClr val="bg1"/>
              </a:solidFill>
            </a:endParaRPr>
          </a:p>
        </p:txBody>
      </p:sp>
    </p:spTree>
    <p:extLst>
      <p:ext uri="{BB962C8B-B14F-4D97-AF65-F5344CB8AC3E}">
        <p14:creationId xmlns:p14="http://schemas.microsoft.com/office/powerpoint/2010/main" val="3478408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5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450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4500"/>
                            </p:stCondLst>
                            <p:childTnLst>
                              <p:par>
                                <p:cTn id="10" presetID="1" presetClass="entr" presetSubtype="0" fill="hold" grpId="0" nodeType="afterEffect">
                                  <p:stCondLst>
                                    <p:cond delay="470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9200"/>
                            </p:stCondLst>
                            <p:childTnLst>
                              <p:par>
                                <p:cTn id="13" presetID="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p:stCondLst>
                              <p:cond delay="9200"/>
                            </p:stCondLst>
                            <p:childTnLst>
                              <p:par>
                                <p:cTn id="16" presetID="1" presetClass="entr" presetSubtype="0" fill="hold" grpId="0" nodeType="afterEffect">
                                  <p:stCondLst>
                                    <p:cond delay="750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16700"/>
                            </p:stCondLst>
                            <p:childTnLst>
                              <p:par>
                                <p:cTn id="19" presetID="1"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4423" y="1127926"/>
            <a:ext cx="7435921" cy="5103621"/>
          </a:xfrm>
          <a:prstGeom prst="rect">
            <a:avLst/>
          </a:prstGeom>
        </p:spPr>
      </p:pic>
      <p:sp>
        <p:nvSpPr>
          <p:cNvPr id="5" name="TextBox 4"/>
          <p:cNvSpPr txBox="1"/>
          <p:nvPr/>
        </p:nvSpPr>
        <p:spPr>
          <a:xfrm>
            <a:off x="6664569" y="1758518"/>
            <a:ext cx="949570" cy="707886"/>
          </a:xfrm>
          <a:prstGeom prst="rect">
            <a:avLst/>
          </a:prstGeom>
          <a:noFill/>
        </p:spPr>
        <p:txBody>
          <a:bodyPr wrap="square" rtlCol="0">
            <a:spAutoFit/>
          </a:bodyPr>
          <a:lstStyle/>
          <a:p>
            <a:r>
              <a:rPr lang="en-US" sz="4000" b="1" dirty="0" smtClean="0"/>
              <a:t>4% </a:t>
            </a:r>
            <a:endParaRPr lang="en-US" sz="4000" b="1" dirty="0"/>
          </a:p>
        </p:txBody>
      </p:sp>
      <p:sp>
        <p:nvSpPr>
          <p:cNvPr id="7" name="TextBox 6"/>
          <p:cNvSpPr txBox="1"/>
          <p:nvPr/>
        </p:nvSpPr>
        <p:spPr>
          <a:xfrm>
            <a:off x="6576646" y="3995032"/>
            <a:ext cx="1881554" cy="707886"/>
          </a:xfrm>
          <a:prstGeom prst="rect">
            <a:avLst/>
          </a:prstGeom>
          <a:noFill/>
        </p:spPr>
        <p:txBody>
          <a:bodyPr wrap="square" rtlCol="0">
            <a:spAutoFit/>
          </a:bodyPr>
          <a:lstStyle/>
          <a:p>
            <a:r>
              <a:rPr lang="en-US" sz="4000" b="1" dirty="0" smtClean="0">
                <a:solidFill>
                  <a:schemeClr val="bg1"/>
                </a:solidFill>
              </a:rPr>
              <a:t>96%</a:t>
            </a:r>
            <a:endParaRPr lang="en-US" sz="4000" b="1" dirty="0">
              <a:solidFill>
                <a:schemeClr val="bg1"/>
              </a:solidFill>
            </a:endParaRPr>
          </a:p>
        </p:txBody>
      </p:sp>
      <p:sp>
        <p:nvSpPr>
          <p:cNvPr id="8" name="Rectangle 6"/>
          <p:cNvSpPr txBox="1">
            <a:spLocks noChangeArrowheads="1"/>
          </p:cNvSpPr>
          <p:nvPr/>
        </p:nvSpPr>
        <p:spPr>
          <a:xfrm>
            <a:off x="4232190" y="87923"/>
            <a:ext cx="3660385"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b="1" i="1" dirty="0" smtClean="0">
                <a:solidFill>
                  <a:srgbClr val="002060"/>
                </a:solidFill>
                <a:latin typeface="+mn-lt"/>
              </a:rPr>
              <a:t>The Darkweb</a:t>
            </a:r>
            <a:endParaRPr lang="en-US" altLang="en-US" b="1" i="1" dirty="0">
              <a:solidFill>
                <a:srgbClr val="002060"/>
              </a:solidFill>
              <a:latin typeface="+mn-lt"/>
            </a:endParaRPr>
          </a:p>
        </p:txBody>
      </p:sp>
    </p:spTree>
    <p:extLst>
      <p:ext uri="{BB962C8B-B14F-4D97-AF65-F5344CB8AC3E}">
        <p14:creationId xmlns:p14="http://schemas.microsoft.com/office/powerpoint/2010/main" val="370937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45"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anim calcmode="lin" valueType="num">
                                      <p:cBhvr>
                                        <p:cTn id="14" dur="2000" fill="hold"/>
                                        <p:tgtEl>
                                          <p:spTgt spid="7"/>
                                        </p:tgtEl>
                                        <p:attrNameLst>
                                          <p:attrName>ppt_w</p:attrName>
                                        </p:attrNameLst>
                                      </p:cBhvr>
                                      <p:tavLst>
                                        <p:tav tm="0" fmla="#ppt_w*sin(2.5*pi*$)">
                                          <p:val>
                                            <p:fltVal val="0"/>
                                          </p:val>
                                        </p:tav>
                                        <p:tav tm="100000">
                                          <p:val>
                                            <p:fltVal val="1"/>
                                          </p:val>
                                        </p:tav>
                                      </p:tavLst>
                                    </p:anim>
                                    <p:anim calcmode="lin" valueType="num">
                                      <p:cBhvr>
                                        <p:cTn id="15"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txBox="1">
            <a:spLocks noChangeArrowheads="1"/>
          </p:cNvSpPr>
          <p:nvPr/>
        </p:nvSpPr>
        <p:spPr>
          <a:xfrm>
            <a:off x="1981199" y="587199"/>
            <a:ext cx="8229600" cy="1143000"/>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smtClean="0">
                <a:solidFill>
                  <a:srgbClr val="002060"/>
                </a:solidFill>
                <a:latin typeface="+mn-lt"/>
              </a:rPr>
              <a:t>Specialized Browsers called the Tor</a:t>
            </a:r>
            <a:endParaRPr lang="en-US" altLang="en-US" b="1" dirty="0">
              <a:solidFill>
                <a:srgbClr val="002060"/>
              </a:solidFill>
              <a:latin typeface="+mn-lt"/>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2774136"/>
            <a:ext cx="4540102" cy="2745343"/>
          </a:xfrm>
          <a:prstGeom prst="rect">
            <a:avLst/>
          </a:prstGeom>
        </p:spPr>
      </p:pic>
      <p:sp>
        <p:nvSpPr>
          <p:cNvPr id="9" name="Rectangle 8"/>
          <p:cNvSpPr/>
          <p:nvPr/>
        </p:nvSpPr>
        <p:spPr>
          <a:xfrm>
            <a:off x="1981199" y="2326839"/>
            <a:ext cx="6096000" cy="3693319"/>
          </a:xfrm>
          <a:prstGeom prst="rect">
            <a:avLst/>
          </a:prstGeom>
        </p:spPr>
        <p:txBody>
          <a:bodyPr>
            <a:spAutoFit/>
          </a:bodyPr>
          <a:lstStyle/>
          <a:p>
            <a:pPr lvl="0" fontAlgn="base"/>
            <a:r>
              <a:rPr lang="en-US" b="1" dirty="0">
                <a:solidFill>
                  <a:prstClr val="black"/>
                </a:solidFill>
              </a:rPr>
              <a:t>Tor – The Onion Router</a:t>
            </a:r>
          </a:p>
          <a:p>
            <a:pPr lvl="0" fontAlgn="base"/>
            <a:endParaRPr lang="en-US" b="1" dirty="0">
              <a:solidFill>
                <a:prstClr val="black"/>
              </a:solidFill>
            </a:endParaRPr>
          </a:p>
          <a:p>
            <a:pPr lvl="0" fontAlgn="base"/>
            <a:r>
              <a:rPr lang="en-US" b="1" dirty="0" smtClean="0">
                <a:solidFill>
                  <a:prstClr val="black"/>
                </a:solidFill>
              </a:rPr>
              <a:t>I2P </a:t>
            </a:r>
            <a:r>
              <a:rPr lang="en-US" b="1" dirty="0">
                <a:solidFill>
                  <a:prstClr val="black"/>
                </a:solidFill>
              </a:rPr>
              <a:t>– Invisible Internet Project</a:t>
            </a:r>
          </a:p>
          <a:p>
            <a:pPr lvl="0" fontAlgn="base"/>
            <a:endParaRPr lang="en-US" b="1" dirty="0">
              <a:solidFill>
                <a:prstClr val="black"/>
              </a:solidFill>
            </a:endParaRPr>
          </a:p>
          <a:p>
            <a:pPr lvl="0" fontAlgn="base"/>
            <a:r>
              <a:rPr lang="en-US" b="1" dirty="0" err="1">
                <a:solidFill>
                  <a:prstClr val="black"/>
                </a:solidFill>
              </a:rPr>
              <a:t>Whonix</a:t>
            </a:r>
            <a:endParaRPr lang="en-US" b="1" dirty="0">
              <a:solidFill>
                <a:prstClr val="black"/>
              </a:solidFill>
            </a:endParaRPr>
          </a:p>
          <a:p>
            <a:pPr lvl="0" fontAlgn="base"/>
            <a:endParaRPr lang="en-US" b="1" dirty="0">
              <a:solidFill>
                <a:prstClr val="black"/>
              </a:solidFill>
            </a:endParaRPr>
          </a:p>
          <a:p>
            <a:pPr lvl="0" fontAlgn="base"/>
            <a:r>
              <a:rPr lang="en-US" b="1" dirty="0">
                <a:solidFill>
                  <a:prstClr val="black"/>
                </a:solidFill>
              </a:rPr>
              <a:t>Subgraph OS</a:t>
            </a:r>
          </a:p>
          <a:p>
            <a:pPr lvl="0" fontAlgn="base"/>
            <a:endParaRPr lang="en-US" b="1" dirty="0">
              <a:solidFill>
                <a:prstClr val="black"/>
              </a:solidFill>
            </a:endParaRPr>
          </a:p>
          <a:p>
            <a:pPr lvl="0" fontAlgn="base"/>
            <a:r>
              <a:rPr lang="en-US" b="1" dirty="0" smtClean="0">
                <a:solidFill>
                  <a:prstClr val="black"/>
                </a:solidFill>
              </a:rPr>
              <a:t>TAILS</a:t>
            </a:r>
          </a:p>
          <a:p>
            <a:pPr lvl="0" fontAlgn="base"/>
            <a:endParaRPr lang="en-US" b="1" dirty="0">
              <a:solidFill>
                <a:prstClr val="black"/>
              </a:solidFill>
            </a:endParaRPr>
          </a:p>
          <a:p>
            <a:pPr lvl="0" fontAlgn="base"/>
            <a:r>
              <a:rPr lang="en-US" b="1" dirty="0" smtClean="0">
                <a:solidFill>
                  <a:prstClr val="black"/>
                </a:solidFill>
              </a:rPr>
              <a:t>Freenet</a:t>
            </a:r>
          </a:p>
          <a:p>
            <a:pPr lvl="0" fontAlgn="base"/>
            <a:endParaRPr lang="en-US" b="1" dirty="0">
              <a:solidFill>
                <a:prstClr val="black"/>
              </a:solidFill>
            </a:endParaRPr>
          </a:p>
          <a:p>
            <a:pPr lvl="0" fontAlgn="base"/>
            <a:r>
              <a:rPr lang="en-US" b="1" dirty="0" smtClean="0">
                <a:solidFill>
                  <a:prstClr val="black"/>
                </a:solidFill>
              </a:rPr>
              <a:t>Riffle</a:t>
            </a:r>
          </a:p>
        </p:txBody>
      </p:sp>
    </p:spTree>
    <p:extLst>
      <p:ext uri="{BB962C8B-B14F-4D97-AF65-F5344CB8AC3E}">
        <p14:creationId xmlns:p14="http://schemas.microsoft.com/office/powerpoint/2010/main" val="204307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fade">
                                      <p:cBhvr>
                                        <p:cTn id="11" dur="500"/>
                                        <p:tgtEl>
                                          <p:spTgt spid="9">
                                            <p:txEl>
                                              <p:pRg st="2" end="2"/>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animEffect transition="in" filter="fade">
                                      <p:cBhvr>
                                        <p:cTn id="15" dur="500"/>
                                        <p:tgtEl>
                                          <p:spTgt spid="9">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animEffect transition="in" filter="fade">
                                      <p:cBhvr>
                                        <p:cTn id="19" dur="500"/>
                                        <p:tgtEl>
                                          <p:spTgt spid="9">
                                            <p:txEl>
                                              <p:pRg st="6" end="6"/>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animEffect transition="in" filter="fade">
                                      <p:cBhvr>
                                        <p:cTn id="23" dur="500"/>
                                        <p:tgtEl>
                                          <p:spTgt spid="9">
                                            <p:txEl>
                                              <p:pRg st="8" end="8"/>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9">
                                            <p:txEl>
                                              <p:pRg st="10" end="10"/>
                                            </p:txEl>
                                          </p:spTgt>
                                        </p:tgtEl>
                                        <p:attrNameLst>
                                          <p:attrName>style.visibility</p:attrName>
                                        </p:attrNameLst>
                                      </p:cBhvr>
                                      <p:to>
                                        <p:strVal val="visible"/>
                                      </p:to>
                                    </p:set>
                                    <p:animEffect transition="in" filter="fade">
                                      <p:cBhvr>
                                        <p:cTn id="27" dur="500"/>
                                        <p:tgtEl>
                                          <p:spTgt spid="9">
                                            <p:txEl>
                                              <p:pRg st="10" end="10"/>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xEl>
                                              <p:pRg st="12" end="12"/>
                                            </p:txEl>
                                          </p:spTgt>
                                        </p:tgtEl>
                                        <p:attrNameLst>
                                          <p:attrName>style.visibility</p:attrName>
                                        </p:attrNameLst>
                                      </p:cBhvr>
                                      <p:to>
                                        <p:strVal val="visible"/>
                                      </p:to>
                                    </p:set>
                                    <p:animEffect transition="in" filter="fade">
                                      <p:cBhvr>
                                        <p:cTn id="31" dur="500"/>
                                        <p:tgtEl>
                                          <p:spTgt spid="9">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https://i.ytimg.com/vi/6xS1_YTt2tc/hqdefault.jpg"/>
          <p:cNvSpPr>
            <a:spLocks noChangeAspect="1" noChangeArrowheads="1"/>
          </p:cNvSpPr>
          <p:nvPr/>
        </p:nvSpPr>
        <p:spPr bwMode="auto">
          <a:xfrm>
            <a:off x="134938" y="-9890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rot="702302">
            <a:off x="8705669" y="4072766"/>
            <a:ext cx="2525272" cy="2525272"/>
          </a:xfrm>
          <a:prstGeom prst="rect">
            <a:avLst/>
          </a:prstGeom>
        </p:spPr>
      </p:pic>
      <p:sp>
        <p:nvSpPr>
          <p:cNvPr id="5" name="Rectangle 6"/>
          <p:cNvSpPr txBox="1">
            <a:spLocks noChangeArrowheads="1"/>
          </p:cNvSpPr>
          <p:nvPr/>
        </p:nvSpPr>
        <p:spPr>
          <a:xfrm>
            <a:off x="1119553" y="552030"/>
            <a:ext cx="10169770" cy="1143000"/>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i="1" smtClean="0">
                <a:solidFill>
                  <a:srgbClr val="002060"/>
                </a:solidFill>
                <a:latin typeface="+mn-lt"/>
              </a:rPr>
              <a:t>Your Children Should Never be on the Darkweb</a:t>
            </a:r>
            <a:endParaRPr lang="en-US" altLang="en-US" b="1" i="1" dirty="0">
              <a:solidFill>
                <a:srgbClr val="002060"/>
              </a:solidFill>
              <a:latin typeface="+mn-lt"/>
            </a:endParaRPr>
          </a:p>
        </p:txBody>
      </p:sp>
      <p:sp>
        <p:nvSpPr>
          <p:cNvPr id="7" name="Rectangle 6"/>
          <p:cNvSpPr/>
          <p:nvPr/>
        </p:nvSpPr>
        <p:spPr>
          <a:xfrm>
            <a:off x="1314450" y="2171700"/>
            <a:ext cx="6400192" cy="646331"/>
          </a:xfrm>
          <a:prstGeom prst="rect">
            <a:avLst/>
          </a:prstGeom>
        </p:spPr>
        <p:txBody>
          <a:bodyPr wrap="square">
            <a:spAutoFit/>
          </a:bodyPr>
          <a:lstStyle/>
          <a:p>
            <a:pPr fontAlgn="base"/>
            <a:endParaRPr lang="en-US" b="1" dirty="0"/>
          </a:p>
          <a:p>
            <a:pPr fontAlgn="base"/>
            <a:endParaRPr lang="en-US" b="1" i="0" dirty="0">
              <a:effectLst/>
            </a:endParaRPr>
          </a:p>
        </p:txBody>
      </p:sp>
      <p:sp>
        <p:nvSpPr>
          <p:cNvPr id="8" name="Rectangle 7"/>
          <p:cNvSpPr/>
          <p:nvPr/>
        </p:nvSpPr>
        <p:spPr>
          <a:xfrm>
            <a:off x="7381150" y="2011630"/>
            <a:ext cx="4556850" cy="2308324"/>
          </a:xfrm>
          <a:prstGeom prst="rect">
            <a:avLst/>
          </a:prstGeom>
        </p:spPr>
        <p:txBody>
          <a:bodyPr>
            <a:spAutoFit/>
          </a:bodyPr>
          <a:lstStyle/>
          <a:p>
            <a:pPr fontAlgn="base"/>
            <a:r>
              <a:rPr lang="en-US" b="1" dirty="0" smtClean="0">
                <a:solidFill>
                  <a:srgbClr val="3B3A39"/>
                </a:solidFill>
              </a:rPr>
              <a:t>When purchasing items from the Darkweb, the method of payment is Bitcoin.  Bitcoin is transferred online using a Bitcoin Wallet.  If you child has Bitcoin, it may be an indication that you need to take a closer look at your child’s activities, both online and offline.</a:t>
            </a:r>
          </a:p>
          <a:p>
            <a:pPr fontAlgn="base"/>
            <a:endParaRPr lang="en-US" b="1" i="0" dirty="0">
              <a:solidFill>
                <a:srgbClr val="3B3A39"/>
              </a:solidFill>
              <a:effectLst/>
            </a:endParaRPr>
          </a:p>
          <a:p>
            <a:pPr fontAlgn="base"/>
            <a:endParaRPr lang="en-US" b="1" i="0" dirty="0">
              <a:solidFill>
                <a:srgbClr val="3B3A39"/>
              </a:solidFill>
              <a:effectLst/>
            </a:endParaRPr>
          </a:p>
        </p:txBody>
      </p:sp>
      <p:pic>
        <p:nvPicPr>
          <p:cNvPr id="9" name="Picture 8"/>
          <p:cNvPicPr>
            <a:picLocks noChangeAspect="1"/>
          </p:cNvPicPr>
          <p:nvPr/>
        </p:nvPicPr>
        <p:blipFill>
          <a:blip r:embed="rId4"/>
          <a:stretch>
            <a:fillRect/>
          </a:stretch>
        </p:blipFill>
        <p:spPr>
          <a:xfrm>
            <a:off x="1548897" y="2088846"/>
            <a:ext cx="5502813" cy="350804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605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1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1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7" name="Rectangle 6"/>
          <p:cNvSpPr txBox="1">
            <a:spLocks noChangeArrowheads="1"/>
          </p:cNvSpPr>
          <p:nvPr/>
        </p:nvSpPr>
        <p:spPr>
          <a:xfrm>
            <a:off x="2022350" y="625272"/>
            <a:ext cx="9369551" cy="1143000"/>
          </a:xfrm>
          <a:prstGeom prst="rect">
            <a:avLst/>
          </a:prstGeom>
        </p:spPr>
        <p:txBody>
          <a:bodyPr vert="horz" lIns="91440" tIns="45720" rIns="91440" bIns="45720" rtlCol="0" anchor="b">
            <a:normAutofit fontScale="7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i="1" dirty="0" smtClean="0">
                <a:solidFill>
                  <a:srgbClr val="002060"/>
                </a:solidFill>
                <a:latin typeface="+mn-lt"/>
              </a:rPr>
              <a:t>Safety should be one of the highest priorities for our family.</a:t>
            </a:r>
            <a:endParaRPr lang="en-US" altLang="en-US" b="1" i="1" dirty="0">
              <a:solidFill>
                <a:srgbClr val="002060"/>
              </a:solidFill>
              <a:latin typeface="+mn-lt"/>
            </a:endParaRPr>
          </a:p>
        </p:txBody>
      </p:sp>
      <p:sp>
        <p:nvSpPr>
          <p:cNvPr id="8" name="Rectangle 7"/>
          <p:cNvSpPr/>
          <p:nvPr/>
        </p:nvSpPr>
        <p:spPr>
          <a:xfrm>
            <a:off x="7853905" y="2613520"/>
            <a:ext cx="3537996" cy="1477328"/>
          </a:xfrm>
          <a:prstGeom prst="rect">
            <a:avLst/>
          </a:prstGeom>
        </p:spPr>
        <p:txBody>
          <a:bodyPr wrap="square">
            <a:spAutoFit/>
          </a:bodyPr>
          <a:lstStyle/>
          <a:p>
            <a:r>
              <a:rPr lang="en-US" b="1" dirty="0" smtClean="0">
                <a:solidFill>
                  <a:prstClr val="black"/>
                </a:solidFill>
                <a:cs typeface="Calibri" panose="020F0502020204030204" pitchFamily="34" charset="0"/>
              </a:rPr>
              <a:t>Establishing a safe life is learned by conducting safe practices and the early detection of threats or dangers specific to your environment and lifestyle.</a:t>
            </a:r>
            <a:endParaRPr lang="en-US" b="1" dirty="0">
              <a:solidFill>
                <a:prstClr val="black"/>
              </a:solidFill>
              <a:cs typeface="Calibri" panose="020F0502020204030204" pitchFamily="34" charset="0"/>
            </a:endParaRPr>
          </a:p>
        </p:txBody>
      </p:sp>
      <p:pic>
        <p:nvPicPr>
          <p:cNvPr id="9" name="Picture 8"/>
          <p:cNvPicPr>
            <a:picLocks noChangeAspect="1"/>
          </p:cNvPicPr>
          <p:nvPr/>
        </p:nvPicPr>
        <p:blipFill>
          <a:blip r:embed="rId3"/>
          <a:stretch>
            <a:fillRect/>
          </a:stretch>
        </p:blipFill>
        <p:spPr>
          <a:xfrm rot="21125725">
            <a:off x="2037499" y="2270557"/>
            <a:ext cx="6096000" cy="31432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550706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43600" y="2895600"/>
            <a:ext cx="990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ontent Placeholder 3"/>
          <p:cNvSpPr>
            <a:spLocks noGrp="1"/>
          </p:cNvSpPr>
          <p:nvPr>
            <p:ph idx="1"/>
          </p:nvPr>
        </p:nvSpPr>
        <p:spPr>
          <a:xfrm>
            <a:off x="765882" y="904597"/>
            <a:ext cx="10515600" cy="4351338"/>
          </a:xfrm>
        </p:spPr>
        <p:txBody>
          <a:bodyPr>
            <a:normAutofit/>
          </a:bodyPr>
          <a:lstStyle/>
          <a:p>
            <a:pPr marL="0" indent="0" algn="ctr">
              <a:buNone/>
            </a:pPr>
            <a:r>
              <a:rPr lang="en-US" altLang="en-US" sz="3200" b="1" i="1" dirty="0" smtClean="0">
                <a:cs typeface="Arial" panose="020B0604020202020204" pitchFamily="34" charset="0"/>
              </a:rPr>
              <a:t>Basic Steps to Avoid Becoming a Victim</a:t>
            </a:r>
          </a:p>
          <a:p>
            <a:pPr marL="0" indent="0" algn="ctr">
              <a:buNone/>
            </a:pPr>
            <a:endParaRPr lang="en-US" sz="2400" b="1" i="1" dirty="0" smtClean="0">
              <a:cs typeface="Arial" panose="020B0604020202020204" pitchFamily="34" charset="0"/>
            </a:endParaRPr>
          </a:p>
          <a:p>
            <a:pPr marL="0" indent="0" algn="ctr">
              <a:buNone/>
            </a:pPr>
            <a:endParaRPr lang="en-US" sz="2400" b="1" i="1" dirty="0">
              <a:cs typeface="Arial" panose="020B0604020202020204" pitchFamily="34" charset="0"/>
            </a:endParaRPr>
          </a:p>
          <a:p>
            <a:pPr marL="0" indent="0" algn="ctr">
              <a:buNone/>
            </a:pPr>
            <a:endParaRPr lang="en-US" sz="2400" b="1" i="1" dirty="0">
              <a:cs typeface="Arial" panose="020B0604020202020204" pitchFamily="34" charset="0"/>
            </a:endParaRPr>
          </a:p>
          <a:p>
            <a:r>
              <a:rPr lang="en-US" i="1" dirty="0" smtClean="0"/>
              <a:t>Anticipate the actions of others.</a:t>
            </a:r>
          </a:p>
          <a:p>
            <a:r>
              <a:rPr lang="en-US" i="1" dirty="0" smtClean="0"/>
              <a:t>Be vigilant.</a:t>
            </a:r>
          </a:p>
          <a:p>
            <a:r>
              <a:rPr lang="en-US" i="1" dirty="0" smtClean="0"/>
              <a:t>Don’t be an easy target.</a:t>
            </a:r>
            <a:endParaRPr lang="en-US" i="1" dirty="0"/>
          </a:p>
        </p:txBody>
      </p:sp>
      <p:pic>
        <p:nvPicPr>
          <p:cNvPr id="2" name="Picture 1"/>
          <p:cNvPicPr>
            <a:picLocks noChangeAspect="1"/>
          </p:cNvPicPr>
          <p:nvPr/>
        </p:nvPicPr>
        <p:blipFill>
          <a:blip r:embed="rId3"/>
          <a:stretch>
            <a:fillRect/>
          </a:stretch>
        </p:blipFill>
        <p:spPr>
          <a:xfrm>
            <a:off x="6023682" y="1932939"/>
            <a:ext cx="5181600" cy="345440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Tree>
    <p:extLst>
      <p:ext uri="{BB962C8B-B14F-4D97-AF65-F5344CB8AC3E}">
        <p14:creationId xmlns:p14="http://schemas.microsoft.com/office/powerpoint/2010/main" val="3819289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animEffect transition="in" filter="fade">
                                      <p:cBhvr>
                                        <p:cTn id="11" dur="500"/>
                                        <p:tgtEl>
                                          <p:spTgt spid="4">
                                            <p:txEl>
                                              <p:pRg st="5" end="5"/>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animEffect transition="in" filter="fade">
                                      <p:cBhvr>
                                        <p:cTn id="1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6"/>
          <p:cNvSpPr txBox="1">
            <a:spLocks noChangeArrowheads="1"/>
          </p:cNvSpPr>
          <p:nvPr/>
        </p:nvSpPr>
        <p:spPr>
          <a:xfrm>
            <a:off x="1755491" y="973390"/>
            <a:ext cx="4581647" cy="1143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smtClean="0">
                <a:solidFill>
                  <a:srgbClr val="002060"/>
                </a:solidFill>
                <a:latin typeface="+mn-lt"/>
              </a:rPr>
              <a:t>Social Networking</a:t>
            </a:r>
            <a:endParaRPr lang="en-US" altLang="en-US" b="1" dirty="0">
              <a:solidFill>
                <a:srgbClr val="002060"/>
              </a:solidFill>
              <a:latin typeface="+mn-lt"/>
            </a:endParaRPr>
          </a:p>
        </p:txBody>
      </p:sp>
      <p:sp>
        <p:nvSpPr>
          <p:cNvPr id="4" name="Rectangle 3"/>
          <p:cNvSpPr/>
          <p:nvPr/>
        </p:nvSpPr>
        <p:spPr>
          <a:xfrm>
            <a:off x="1900176" y="2640549"/>
            <a:ext cx="4292279" cy="1754326"/>
          </a:xfrm>
          <a:prstGeom prst="rect">
            <a:avLst/>
          </a:prstGeom>
        </p:spPr>
        <p:txBody>
          <a:bodyPr wrap="square">
            <a:spAutoFit/>
          </a:bodyPr>
          <a:lstStyle/>
          <a:p>
            <a:r>
              <a:rPr lang="en-US" b="1" dirty="0" smtClean="0"/>
              <a:t>Definition:  Social Networking is </a:t>
            </a:r>
            <a:r>
              <a:rPr lang="en-US" b="1" dirty="0"/>
              <a:t>an online platform which people use to build </a:t>
            </a:r>
            <a:r>
              <a:rPr lang="en-US" b="1" dirty="0" smtClean="0"/>
              <a:t>networks </a:t>
            </a:r>
            <a:r>
              <a:rPr lang="en-US" b="1" dirty="0"/>
              <a:t>or </a:t>
            </a:r>
            <a:r>
              <a:rPr lang="en-US" b="1" dirty="0" smtClean="0"/>
              <a:t>relations </a:t>
            </a:r>
            <a:r>
              <a:rPr lang="en-US" b="1" dirty="0"/>
              <a:t>with other people who share similar personal or career interests, activities, backgrounds or real-life connections.</a:t>
            </a:r>
          </a:p>
        </p:txBody>
      </p:sp>
      <p:pic>
        <p:nvPicPr>
          <p:cNvPr id="5" name="Picture 2" descr="Need help with your social networking?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5271" y="2489102"/>
            <a:ext cx="4933950" cy="32575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Tree>
    <p:extLst>
      <p:ext uri="{BB962C8B-B14F-4D97-AF65-F5344CB8AC3E}">
        <p14:creationId xmlns:p14="http://schemas.microsoft.com/office/powerpoint/2010/main" val="2008851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43600" y="2895600"/>
            <a:ext cx="990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1827832" y="1304643"/>
            <a:ext cx="7315201" cy="4511548"/>
          </a:xfrm>
        </p:spPr>
        <p:txBody>
          <a:bodyPr>
            <a:normAutofit fontScale="92500" lnSpcReduction="20000"/>
          </a:bodyPr>
          <a:lstStyle/>
          <a:p>
            <a:pPr marL="0" indent="0" algn="ctr">
              <a:buNone/>
            </a:pPr>
            <a:endParaRPr lang="en-US" b="1" i="1" dirty="0"/>
          </a:p>
          <a:p>
            <a:pPr marL="0" indent="0">
              <a:buNone/>
            </a:pPr>
            <a:r>
              <a:rPr lang="en-US" b="1" dirty="0"/>
              <a:t>Ways to </a:t>
            </a:r>
            <a:r>
              <a:rPr lang="en-US" b="1" dirty="0" smtClean="0"/>
              <a:t>anticipate include the Actions of Others: </a:t>
            </a:r>
            <a:endParaRPr lang="en-US" b="1" dirty="0"/>
          </a:p>
          <a:p>
            <a:r>
              <a:rPr lang="en-US" dirty="0"/>
              <a:t>Researching criminal activity in your </a:t>
            </a:r>
            <a:r>
              <a:rPr lang="en-US" dirty="0" smtClean="0"/>
              <a:t>area </a:t>
            </a:r>
            <a:r>
              <a:rPr lang="en-US" dirty="0"/>
              <a:t>and </a:t>
            </a:r>
            <a:r>
              <a:rPr lang="en-US" dirty="0" smtClean="0"/>
              <a:t>avoiding </a:t>
            </a:r>
            <a:r>
              <a:rPr lang="en-US" dirty="0"/>
              <a:t>high crime areas. </a:t>
            </a:r>
          </a:p>
          <a:p>
            <a:r>
              <a:rPr lang="en-US" dirty="0"/>
              <a:t>Understanding the tactics and techniques commonly used by criminals and terrorist organizations in the area. </a:t>
            </a:r>
          </a:p>
          <a:p>
            <a:r>
              <a:rPr lang="en-US" dirty="0" smtClean="0"/>
              <a:t>Identify </a:t>
            </a:r>
            <a:r>
              <a:rPr lang="en-US" dirty="0"/>
              <a:t>appropriate security </a:t>
            </a:r>
            <a:r>
              <a:rPr lang="en-US" dirty="0" smtClean="0"/>
              <a:t>measures and implement them with the use of early detection and quick responses.</a:t>
            </a:r>
            <a:endParaRPr lang="en-US" dirty="0"/>
          </a:p>
          <a:p>
            <a:r>
              <a:rPr lang="en-US" dirty="0" smtClean="0"/>
              <a:t>Develop </a:t>
            </a:r>
            <a:r>
              <a:rPr lang="en-US" dirty="0"/>
              <a:t>security and emergency plans for the home and family</a:t>
            </a:r>
            <a:r>
              <a:rPr lang="en-US" dirty="0" smtClean="0"/>
              <a:t>. EAP</a:t>
            </a:r>
            <a:endParaRPr lang="en-US" dirty="0"/>
          </a:p>
          <a:p>
            <a:pPr marL="0" indent="0">
              <a:buNone/>
            </a:pPr>
            <a:endParaRPr lang="en-US" sz="2400" dirty="0"/>
          </a:p>
          <a:p>
            <a:endParaRPr lang="en-US" dirty="0"/>
          </a:p>
        </p:txBody>
      </p:sp>
      <p:sp>
        <p:nvSpPr>
          <p:cNvPr id="2" name="Rectangle 1"/>
          <p:cNvSpPr/>
          <p:nvPr/>
        </p:nvSpPr>
        <p:spPr>
          <a:xfrm>
            <a:off x="3916895" y="562561"/>
            <a:ext cx="5044010"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u="sng" strike="noStrike" kern="1200" cap="none" spc="0" normalizeH="0" baseline="0" noProof="0" dirty="0" smtClean="0">
                <a:ln>
                  <a:noFill/>
                </a:ln>
                <a:solidFill>
                  <a:prstClr val="black"/>
                </a:solidFill>
                <a:effectLst/>
                <a:uLnTx/>
                <a:uFillTx/>
                <a:latin typeface="Calibri" panose="020F0502020204030204"/>
                <a:ea typeface="+mn-ea"/>
                <a:cs typeface="+mn-cs"/>
              </a:rPr>
              <a:t>ANTICIPATE the actions of others</a:t>
            </a:r>
            <a:endParaRPr kumimoji="0" lang="en-US" sz="2800" b="1" u="sng"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3"/>
          <a:stretch>
            <a:fillRect/>
          </a:stretch>
        </p:blipFill>
        <p:spPr>
          <a:xfrm>
            <a:off x="9091914" y="2014116"/>
            <a:ext cx="3100086" cy="484388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Tree>
    <p:extLst>
      <p:ext uri="{BB962C8B-B14F-4D97-AF65-F5344CB8AC3E}">
        <p14:creationId xmlns:p14="http://schemas.microsoft.com/office/powerpoint/2010/main" val="3621671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500"/>
                                        <p:tgtEl>
                                          <p:spTgt spid="3">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43600" y="2895600"/>
            <a:ext cx="990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85800" y="904597"/>
            <a:ext cx="10515600" cy="4351338"/>
          </a:xfrm>
        </p:spPr>
        <p:txBody>
          <a:bodyPr/>
          <a:lstStyle/>
          <a:p>
            <a:pPr marL="0" lvl="0" indent="0" algn="ctr">
              <a:buNone/>
            </a:pPr>
            <a:r>
              <a:rPr lang="en-US" b="1" i="1" u="sng" dirty="0" smtClean="0">
                <a:solidFill>
                  <a:prstClr val="black"/>
                </a:solidFill>
              </a:rPr>
              <a:t>BE VIGILANT</a:t>
            </a:r>
          </a:p>
          <a:p>
            <a:pPr marL="0" lvl="0" indent="0" algn="ctr">
              <a:buNone/>
            </a:pPr>
            <a:endParaRPr lang="en-US" sz="2400" b="1" dirty="0">
              <a:solidFill>
                <a:prstClr val="black"/>
              </a:solidFill>
            </a:endParaRPr>
          </a:p>
          <a:p>
            <a:endParaRPr lang="en-US" dirty="0"/>
          </a:p>
        </p:txBody>
      </p:sp>
      <p:sp>
        <p:nvSpPr>
          <p:cNvPr id="2" name="Rectangle 1"/>
          <p:cNvSpPr/>
          <p:nvPr/>
        </p:nvSpPr>
        <p:spPr>
          <a:xfrm>
            <a:off x="1856678" y="1908694"/>
            <a:ext cx="8173844" cy="37856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Learn your environment and report suspicious behavior: </a:t>
            </a:r>
            <a:endParaRPr kumimoji="0" lang="en-US" sz="2400" b="1" i="1"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Learn your environment so you recognize people and objects that are out of place.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Be alert to strangers who are on government </a:t>
            </a:r>
            <a:r>
              <a:rPr kumimoji="0" lang="en-US" sz="2400" b="0" i="1" u="none" strike="noStrike" kern="1200" cap="none" spc="0" normalizeH="0" baseline="0" noProof="0" dirty="0" smtClean="0">
                <a:ln>
                  <a:noFill/>
                </a:ln>
                <a:solidFill>
                  <a:prstClr val="black"/>
                </a:solidFill>
                <a:effectLst/>
                <a:uLnTx/>
                <a:uFillTx/>
                <a:latin typeface="Calibri" panose="020F0502020204030204"/>
                <a:ea typeface="+mn-ea"/>
                <a:cs typeface="+mn-cs"/>
              </a:rPr>
              <a:t>or private property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for no apparent reason.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Changes in local conditions, a decrease in activity by local citizens, and repetitious activities can be significant.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Local citizens might hear rumors of violence and may change routines to maintain personal safety. </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Tree>
    <p:extLst>
      <p:ext uri="{BB962C8B-B14F-4D97-AF65-F5344CB8AC3E}">
        <p14:creationId xmlns:p14="http://schemas.microsoft.com/office/powerpoint/2010/main" val="20430912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500"/>
                                        <p:tgtEl>
                                          <p:spTgt spid="2">
                                            <p:txEl>
                                              <p:pRg st="3" end="3"/>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fade">
                                      <p:cBhvr>
                                        <p:cTn id="15" dur="500"/>
                                        <p:tgtEl>
                                          <p:spTgt spid="2">
                                            <p:txEl>
                                              <p:pRg st="4" end="4"/>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481516" y="1070920"/>
            <a:ext cx="4979578" cy="707886"/>
          </a:xfrm>
          <a:prstGeom prst="rect">
            <a:avLst/>
          </a:prstGeom>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smtClean="0">
                <a:ln>
                  <a:noFill/>
                </a:ln>
                <a:solidFill>
                  <a:prstClr val="black"/>
                </a:solidFill>
                <a:effectLst/>
                <a:uLnTx/>
                <a:uFillTx/>
                <a:latin typeface="Calibri" panose="020F0502020204030204"/>
                <a:ea typeface="+mn-ea"/>
                <a:cs typeface="+mn-cs"/>
              </a:rPr>
              <a:t>Situational Awareness</a:t>
            </a:r>
            <a:endPar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1176065" y="2726100"/>
            <a:ext cx="525228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Situational awareness is a term used to describe a persons awareness of their surroundings, the meaning of these surroundings, a prediction of what these surroundings will mean in the future, and then using this information to </a:t>
            </a:r>
            <a:r>
              <a:rPr kumimoji="0" lang="en-US" sz="2400" b="0" i="1" u="none" strike="noStrike" kern="1200" cap="none" spc="0" normalizeH="0" baseline="0" noProof="0" dirty="0" smtClean="0">
                <a:ln>
                  <a:noFill/>
                </a:ln>
                <a:solidFill>
                  <a:prstClr val="black"/>
                </a:solidFill>
                <a:effectLst/>
                <a:uLnTx/>
                <a:uFillTx/>
                <a:latin typeface="Calibri" panose="020F0502020204030204"/>
                <a:ea typeface="+mn-ea"/>
                <a:cs typeface="+mn-cs"/>
              </a:rPr>
              <a:t>act.</a:t>
            </a:r>
            <a:endPar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3"/>
          <a:stretch>
            <a:fillRect/>
          </a:stretch>
        </p:blipFill>
        <p:spPr>
          <a:xfrm>
            <a:off x="6856071" y="2512361"/>
            <a:ext cx="4356180" cy="326713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Tree>
    <p:extLst>
      <p:ext uri="{BB962C8B-B14F-4D97-AF65-F5344CB8AC3E}">
        <p14:creationId xmlns:p14="http://schemas.microsoft.com/office/powerpoint/2010/main" val="2903715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7705" y="2533770"/>
            <a:ext cx="4634426" cy="2677656"/>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smtClean="0">
                <a:ln>
                  <a:noFill/>
                </a:ln>
                <a:solidFill>
                  <a:srgbClr val="222222"/>
                </a:solidFill>
                <a:effectLst/>
                <a:uLnTx/>
                <a:uFillTx/>
                <a:latin typeface="Calibri" panose="020F0502020204030204"/>
                <a:ea typeface="+mn-ea"/>
                <a:cs typeface="+mn-cs"/>
              </a:rPr>
              <a:t>Will help you Identify </a:t>
            </a:r>
            <a:r>
              <a:rPr kumimoji="0" lang="en-US" sz="2400" b="0" i="1" u="none" strike="noStrike" kern="1200" cap="none" spc="0" normalizeH="0" baseline="0" noProof="0" dirty="0">
                <a:ln>
                  <a:noFill/>
                </a:ln>
                <a:solidFill>
                  <a:srgbClr val="222222"/>
                </a:solidFill>
                <a:effectLst/>
                <a:uLnTx/>
                <a:uFillTx/>
                <a:latin typeface="Calibri" panose="020F0502020204030204"/>
                <a:ea typeface="+mn-ea"/>
                <a:cs typeface="+mn-cs"/>
              </a:rPr>
              <a:t>Elements </a:t>
            </a:r>
            <a:r>
              <a:rPr kumimoji="0" lang="en-US" sz="2400" b="0" i="1" u="none" strike="noStrike" kern="1200" cap="none" spc="0" normalizeH="0" baseline="0" noProof="0" dirty="0" smtClean="0">
                <a:ln>
                  <a:noFill/>
                </a:ln>
                <a:solidFill>
                  <a:srgbClr val="222222"/>
                </a:solidFill>
                <a:effectLst/>
                <a:uLnTx/>
                <a:uFillTx/>
                <a:latin typeface="Calibri" panose="020F0502020204030204"/>
                <a:ea typeface="+mn-ea"/>
                <a:cs typeface="+mn-cs"/>
              </a:rPr>
              <a:t>around </a:t>
            </a:r>
            <a:r>
              <a:rPr kumimoji="0" lang="en-US" sz="2400" b="0" i="1" u="none" strike="noStrike" kern="1200" cap="none" spc="0" normalizeH="0" baseline="0" noProof="0" dirty="0">
                <a:ln>
                  <a:noFill/>
                </a:ln>
                <a:solidFill>
                  <a:srgbClr val="222222"/>
                </a:solidFill>
                <a:effectLst/>
                <a:uLnTx/>
                <a:uFillTx/>
                <a:latin typeface="Calibri" panose="020F0502020204030204"/>
                <a:ea typeface="+mn-ea"/>
                <a:cs typeface="+mn-cs"/>
              </a:rPr>
              <a:t>You.</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srgbClr val="222222"/>
                </a:solidFill>
                <a:effectLst/>
                <a:uLnTx/>
                <a:uFillTx/>
                <a:latin typeface="Calibri" panose="020F0502020204030204"/>
                <a:ea typeface="+mn-ea"/>
                <a:cs typeface="+mn-cs"/>
              </a:rPr>
              <a:t>Assist You in Predicting Events.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smtClean="0">
                <a:ln>
                  <a:noFill/>
                </a:ln>
                <a:solidFill>
                  <a:srgbClr val="222222"/>
                </a:solidFill>
                <a:effectLst/>
                <a:uLnTx/>
                <a:uFillTx/>
                <a:latin typeface="Calibri" panose="020F0502020204030204"/>
                <a:ea typeface="+mn-ea"/>
                <a:cs typeface="+mn-cs"/>
              </a:rPr>
              <a:t>Allow You to </a:t>
            </a:r>
            <a:r>
              <a:rPr kumimoji="0" lang="en-US" sz="2400" b="0" i="1" u="none" strike="noStrike" kern="1200" cap="none" spc="0" normalizeH="0" baseline="0" noProof="0" dirty="0">
                <a:ln>
                  <a:noFill/>
                </a:ln>
                <a:solidFill>
                  <a:srgbClr val="222222"/>
                </a:solidFill>
                <a:effectLst/>
                <a:uLnTx/>
                <a:uFillTx/>
                <a:latin typeface="Calibri" panose="020F0502020204030204"/>
                <a:ea typeface="+mn-ea"/>
                <a:cs typeface="+mn-cs"/>
              </a:rPr>
              <a:t>Evaluate and </a:t>
            </a:r>
            <a:r>
              <a:rPr kumimoji="0" lang="en-US" sz="2400" b="0" i="1" u="none" strike="noStrike" kern="1200" cap="none" spc="0" normalizeH="0" baseline="0" noProof="0" dirty="0" smtClean="0">
                <a:ln>
                  <a:noFill/>
                </a:ln>
                <a:solidFill>
                  <a:srgbClr val="222222"/>
                </a:solidFill>
                <a:effectLst/>
                <a:uLnTx/>
                <a:uFillTx/>
                <a:latin typeface="Calibri" panose="020F0502020204030204"/>
                <a:ea typeface="+mn-ea"/>
                <a:cs typeface="+mn-cs"/>
              </a:rPr>
              <a:t>Understand Multiple Situations.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smtClean="0">
                <a:ln>
                  <a:noFill/>
                </a:ln>
                <a:solidFill>
                  <a:srgbClr val="222222"/>
                </a:solidFill>
                <a:effectLst/>
                <a:uLnTx/>
                <a:uFillTx/>
                <a:latin typeface="Calibri" panose="020F0502020204030204"/>
                <a:ea typeface="+mn-ea"/>
                <a:cs typeface="+mn-cs"/>
              </a:rPr>
              <a:t>Avoid </a:t>
            </a:r>
            <a:r>
              <a:rPr kumimoji="0" lang="en-US" sz="2400" b="0" i="1" u="none" strike="noStrike" kern="1200" cap="none" spc="0" normalizeH="0" baseline="0" noProof="0" dirty="0">
                <a:ln>
                  <a:noFill/>
                </a:ln>
                <a:solidFill>
                  <a:srgbClr val="222222"/>
                </a:solidFill>
                <a:effectLst/>
                <a:uLnTx/>
                <a:uFillTx/>
                <a:latin typeface="Calibri" panose="020F0502020204030204"/>
                <a:ea typeface="+mn-ea"/>
                <a:cs typeface="+mn-cs"/>
              </a:rPr>
              <a:t>Complacency.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srgbClr val="222222"/>
              </a:solidFill>
              <a:effectLst/>
              <a:uLnTx/>
              <a:uFillTx/>
              <a:latin typeface="Arial Narrow" panose="020B0606020202030204" pitchFamily="34" charset="0"/>
              <a:ea typeface="+mn-ea"/>
              <a:cs typeface="+mn-cs"/>
            </a:endParaRPr>
          </a:p>
        </p:txBody>
      </p:sp>
      <p:sp>
        <p:nvSpPr>
          <p:cNvPr id="5" name="Rectangle 4"/>
          <p:cNvSpPr/>
          <p:nvPr/>
        </p:nvSpPr>
        <p:spPr>
          <a:xfrm>
            <a:off x="3481516" y="1070920"/>
            <a:ext cx="5060600" cy="707886"/>
          </a:xfrm>
          <a:prstGeom prst="rect">
            <a:avLst/>
          </a:prstGeom>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prstClr val="black"/>
                </a:solidFill>
                <a:effectLst/>
                <a:uLnTx/>
                <a:uFillTx/>
                <a:latin typeface="Calibri" panose="020F0502020204030204"/>
                <a:ea typeface="+mn-ea"/>
                <a:cs typeface="+mn-cs"/>
              </a:rPr>
              <a:t>Situational Awareness</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stretch>
            <a:fillRect/>
          </a:stretch>
        </p:blipFill>
        <p:spPr>
          <a:xfrm>
            <a:off x="6825606" y="2533770"/>
            <a:ext cx="4861348" cy="23897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Tree>
    <p:extLst>
      <p:ext uri="{BB962C8B-B14F-4D97-AF65-F5344CB8AC3E}">
        <p14:creationId xmlns:p14="http://schemas.microsoft.com/office/powerpoint/2010/main" val="3826125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additive="base">
                                        <p:cTn id="12"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 calcmode="lin" valueType="num">
                                      <p:cBhvr additive="base">
                                        <p:cTn id="22"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5" name="TextBox 4"/>
          <p:cNvSpPr txBox="1"/>
          <p:nvPr/>
        </p:nvSpPr>
        <p:spPr>
          <a:xfrm>
            <a:off x="5943600" y="2895600"/>
            <a:ext cx="990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ontent Placeholder 3"/>
          <p:cNvSpPr>
            <a:spLocks noGrp="1"/>
          </p:cNvSpPr>
          <p:nvPr>
            <p:ph idx="1"/>
          </p:nvPr>
        </p:nvSpPr>
        <p:spPr>
          <a:xfrm>
            <a:off x="774354" y="904597"/>
            <a:ext cx="10515600" cy="4351338"/>
          </a:xfrm>
        </p:spPr>
        <p:txBody>
          <a:bodyPr>
            <a:normAutofit/>
          </a:bodyPr>
          <a:lstStyle/>
          <a:p>
            <a:pPr marL="0" indent="0" algn="ctr">
              <a:buNone/>
            </a:pPr>
            <a:r>
              <a:rPr lang="en-US" altLang="en-US" sz="4000" b="1" smtClean="0">
                <a:latin typeface="Arial" panose="020B0604020202020204" pitchFamily="34" charset="0"/>
                <a:cs typeface="Arial" panose="020B0604020202020204" pitchFamily="34" charset="0"/>
              </a:rPr>
              <a:t>Situational Awareness</a:t>
            </a:r>
            <a:endParaRPr lang="en-US" sz="4000" b="1" dirty="0">
              <a:latin typeface="Arial Narrow" panose="020B0606020202030204" pitchFamily="34" charset="0"/>
            </a:endParaRPr>
          </a:p>
        </p:txBody>
      </p:sp>
      <p:pic>
        <p:nvPicPr>
          <p:cNvPr id="3" name="Picture 2"/>
          <p:cNvPicPr>
            <a:picLocks noChangeAspect="1"/>
          </p:cNvPicPr>
          <p:nvPr/>
        </p:nvPicPr>
        <p:blipFill>
          <a:blip r:embed="rId4"/>
          <a:stretch>
            <a:fillRect/>
          </a:stretch>
        </p:blipFill>
        <p:spPr>
          <a:xfrm>
            <a:off x="4278891" y="1887783"/>
            <a:ext cx="3506527" cy="34252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rot lat="0" lon="21599965" rev="0"/>
            </a:camera>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7994591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43600" y="2895600"/>
            <a:ext cx="990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4957093" y="1659993"/>
            <a:ext cx="6154603" cy="4119503"/>
          </a:xfrm>
        </p:spPr>
        <p:txBody>
          <a:bodyPr>
            <a:normAutofit/>
          </a:bodyPr>
          <a:lstStyle/>
          <a:p>
            <a:r>
              <a:rPr lang="en-US" sz="2400" dirty="0" smtClean="0"/>
              <a:t>Vary </a:t>
            </a:r>
            <a:r>
              <a:rPr lang="en-US" sz="2400" dirty="0"/>
              <a:t>daily routines, such as departure times and routes to and from work. </a:t>
            </a:r>
          </a:p>
          <a:p>
            <a:r>
              <a:rPr lang="en-US" sz="2400" dirty="0"/>
              <a:t>Remain low key and do not draw attention to yourself. </a:t>
            </a:r>
          </a:p>
          <a:p>
            <a:r>
              <a:rPr lang="en-US" sz="2400" dirty="0"/>
              <a:t>Travel with a friend or in a small group. </a:t>
            </a:r>
          </a:p>
          <a:p>
            <a:r>
              <a:rPr lang="en-US" sz="2400" dirty="0"/>
              <a:t>Refuse to meet with strangers outside your work </a:t>
            </a:r>
            <a:r>
              <a:rPr lang="en-US" sz="2400" dirty="0" smtClean="0"/>
              <a:t>place (</a:t>
            </a:r>
            <a:r>
              <a:rPr lang="en-US" sz="2400" dirty="0" err="1" smtClean="0"/>
              <a:t>craigslisters</a:t>
            </a:r>
            <a:r>
              <a:rPr lang="en-US" sz="2400" dirty="0" smtClean="0"/>
              <a:t> and FB </a:t>
            </a:r>
            <a:r>
              <a:rPr lang="en-US" sz="2400" dirty="0" err="1" smtClean="0"/>
              <a:t>Marketplacers</a:t>
            </a:r>
            <a:r>
              <a:rPr lang="en-US" sz="2400" dirty="0" smtClean="0"/>
              <a:t>). </a:t>
            </a:r>
            <a:endParaRPr lang="en-US" sz="2400" b="1" dirty="0">
              <a:solidFill>
                <a:prstClr val="black"/>
              </a:solidFill>
            </a:endParaRPr>
          </a:p>
          <a:p>
            <a:endParaRPr lang="en-US" dirty="0"/>
          </a:p>
        </p:txBody>
      </p:sp>
      <p:sp>
        <p:nvSpPr>
          <p:cNvPr id="2" name="Rectangle 1"/>
          <p:cNvSpPr/>
          <p:nvPr/>
        </p:nvSpPr>
        <p:spPr>
          <a:xfrm>
            <a:off x="3872123" y="543235"/>
            <a:ext cx="3730124" cy="424732"/>
          </a:xfrm>
          <a:prstGeom prst="rect">
            <a:avLst/>
          </a:prstGeom>
        </p:spPr>
        <p:txBody>
          <a:bodyPr wrap="non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DON’T BE AN EASY TARGET!</a:t>
            </a:r>
          </a:p>
        </p:txBody>
      </p:sp>
      <p:pic>
        <p:nvPicPr>
          <p:cNvPr id="4" name="Picture 3"/>
          <p:cNvPicPr>
            <a:picLocks noChangeAspect="1"/>
          </p:cNvPicPr>
          <p:nvPr/>
        </p:nvPicPr>
        <p:blipFill>
          <a:blip r:embed="rId3"/>
          <a:stretch>
            <a:fillRect/>
          </a:stretch>
        </p:blipFill>
        <p:spPr>
          <a:xfrm>
            <a:off x="779597" y="1411566"/>
            <a:ext cx="3706732" cy="370673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Tree>
    <p:extLst>
      <p:ext uri="{BB962C8B-B14F-4D97-AF65-F5344CB8AC3E}">
        <p14:creationId xmlns:p14="http://schemas.microsoft.com/office/powerpoint/2010/main" val="2575993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Rectangle 2"/>
          <p:cNvSpPr/>
          <p:nvPr/>
        </p:nvSpPr>
        <p:spPr>
          <a:xfrm>
            <a:off x="5375270" y="686110"/>
            <a:ext cx="1708160" cy="424732"/>
          </a:xfrm>
          <a:prstGeom prst="rect">
            <a:avLst/>
          </a:prstGeom>
        </p:spPr>
        <p:txBody>
          <a:bodyPr wrap="none">
            <a:spAutoFit/>
          </a:bodyPr>
          <a:lstStyle/>
          <a:p>
            <a:pPr marL="0" marR="0" lvl="0" indent="0" algn="ctr" defTabSz="914400" rtl="0" eaLnBrk="1" fontAlgn="auto" latinLnBrk="0" hangingPunct="1">
              <a:lnSpc>
                <a:spcPct val="90000"/>
              </a:lnSpc>
              <a:spcBef>
                <a:spcPts val="1000"/>
              </a:spcBef>
              <a:spcAft>
                <a:spcPts val="0"/>
              </a:spcAft>
              <a:buClrTx/>
              <a:buSzTx/>
              <a:buFontTx/>
              <a:buNone/>
              <a:tabLst/>
              <a:defRPr/>
            </a:pPr>
            <a:r>
              <a:rPr lang="en-US" sz="2400" b="1" dirty="0" smtClean="0">
                <a:solidFill>
                  <a:prstClr val="black"/>
                </a:solidFill>
                <a:latin typeface="Calibri" panose="020F0502020204030204"/>
              </a:rPr>
              <a:t>Easy</a:t>
            </a:r>
            <a:r>
              <a:rPr kumimoji="0" lang="en-US" sz="2400" b="1" i="0" u="none" strike="noStrike" kern="1200" cap="none" spc="0" normalizeH="0" baseline="0" noProof="0" dirty="0" smtClean="0">
                <a:ln>
                  <a:noFill/>
                </a:ln>
                <a:solidFill>
                  <a:prstClr val="black"/>
                </a:solidFill>
                <a:effectLst/>
                <a:uLnTx/>
                <a:uFillTx/>
                <a:latin typeface="Calibri" panose="020F0502020204030204"/>
                <a:ea typeface="+mn-ea"/>
                <a:cs typeface="+mn-cs"/>
              </a:rPr>
              <a:t> Target!</a:t>
            </a: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stretch>
            <a:fillRect/>
          </a:stretch>
        </p:blipFill>
        <p:spPr>
          <a:xfrm>
            <a:off x="6623289" y="1828800"/>
            <a:ext cx="5168376" cy="34472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rotWithShape="1">
          <a:blip r:embed="rId4"/>
          <a:srcRect l="3456" t="1691" r="2651" b="57883"/>
          <a:stretch/>
        </p:blipFill>
        <p:spPr>
          <a:xfrm>
            <a:off x="363683" y="1828800"/>
            <a:ext cx="5422755" cy="344726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2367926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943600" y="2895600"/>
            <a:ext cx="990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986883" y="1237716"/>
            <a:ext cx="5060795" cy="6047136"/>
          </a:xfrm>
        </p:spPr>
        <p:txBody>
          <a:bodyPr>
            <a:normAutofit/>
          </a:bodyPr>
          <a:lstStyle/>
          <a:p>
            <a:pPr marL="0" lvl="0" indent="0" algn="ctr">
              <a:buNone/>
            </a:pPr>
            <a:endParaRPr lang="en-US" sz="2400" b="1" dirty="0" smtClean="0">
              <a:solidFill>
                <a:prstClr val="black"/>
              </a:solidFill>
            </a:endParaRPr>
          </a:p>
          <a:p>
            <a:r>
              <a:rPr lang="en-US" sz="2400" i="1" dirty="0" smtClean="0"/>
              <a:t>Instruct </a:t>
            </a:r>
            <a:r>
              <a:rPr lang="en-US" sz="2400" i="1" dirty="0"/>
              <a:t>family and associates not to give strangers information about you or your family. </a:t>
            </a:r>
          </a:p>
          <a:p>
            <a:r>
              <a:rPr lang="en-US" sz="2400" i="1" dirty="0"/>
              <a:t>Avoid giving unnecessary personal details to anyone. </a:t>
            </a:r>
          </a:p>
          <a:p>
            <a:r>
              <a:rPr lang="en-US" sz="2400" i="1" dirty="0"/>
              <a:t>Do not give out information about family travel plans or security measures and procedures. </a:t>
            </a:r>
          </a:p>
          <a:p>
            <a:r>
              <a:rPr lang="en-US" sz="2400" i="1" dirty="0"/>
              <a:t>Monitor family internet acquaintances and information posted on social media sites. </a:t>
            </a:r>
            <a:endParaRPr lang="en-US" sz="2400" i="1" dirty="0" smtClean="0"/>
          </a:p>
          <a:p>
            <a:pPr marL="0" indent="0">
              <a:buNone/>
            </a:pPr>
            <a:endParaRPr lang="en-US" sz="2400" dirty="0"/>
          </a:p>
          <a:p>
            <a:pPr marL="0" indent="0">
              <a:buNone/>
            </a:pPr>
            <a:endParaRPr lang="en-US" sz="2400" dirty="0"/>
          </a:p>
          <a:p>
            <a:endParaRPr lang="en-US" sz="2400" dirty="0" smtClean="0"/>
          </a:p>
          <a:p>
            <a:pPr marL="0" lvl="0" indent="0" algn="ctr">
              <a:buNone/>
            </a:pPr>
            <a:endParaRPr lang="en-US" sz="2400" b="1" dirty="0">
              <a:solidFill>
                <a:prstClr val="black"/>
              </a:solidFill>
            </a:endParaRPr>
          </a:p>
          <a:p>
            <a:endParaRPr lang="en-US" dirty="0"/>
          </a:p>
        </p:txBody>
      </p:sp>
      <p:pic>
        <p:nvPicPr>
          <p:cNvPr id="2" name="Picture 1"/>
          <p:cNvPicPr>
            <a:picLocks noChangeAspect="1"/>
          </p:cNvPicPr>
          <p:nvPr/>
        </p:nvPicPr>
        <p:blipFill>
          <a:blip r:embed="rId3"/>
          <a:stretch>
            <a:fillRect/>
          </a:stretch>
        </p:blipFill>
        <p:spPr>
          <a:xfrm>
            <a:off x="6192456" y="1788290"/>
            <a:ext cx="5802539" cy="38659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Rectangle 6"/>
          <p:cNvSpPr/>
          <p:nvPr/>
        </p:nvSpPr>
        <p:spPr>
          <a:xfrm>
            <a:off x="4683478" y="641326"/>
            <a:ext cx="3079689"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panose="020F0502020204030204"/>
                <a:ea typeface="+mn-ea"/>
                <a:cs typeface="+mn-cs"/>
              </a:rPr>
              <a:t>Use Common Sense</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Tree>
    <p:extLst>
      <p:ext uri="{BB962C8B-B14F-4D97-AF65-F5344CB8AC3E}">
        <p14:creationId xmlns:p14="http://schemas.microsoft.com/office/powerpoint/2010/main" val="30620613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21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2100"/>
                            </p:stCondLst>
                            <p:childTnLst>
                              <p:par>
                                <p:cTn id="11" presetID="1" presetClass="entr" presetSubtype="0" fill="hold" nodeType="afterEffect">
                                  <p:stCondLst>
                                    <p:cond delay="18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3900"/>
                            </p:stCondLst>
                            <p:childTnLst>
                              <p:par>
                                <p:cTn id="14" presetID="1" presetClass="entr" presetSubtype="0" fill="hold" nodeType="afterEffect">
                                  <p:stCondLst>
                                    <p:cond delay="18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4" name="AutoShape 2" descr="Safe Home Smart Home: Safety Device For Every Family Member"/>
          <p:cNvSpPr txBox="1">
            <a:spLocks noChangeAspect="1" noChangeArrowheads="1"/>
          </p:cNvSpPr>
          <p:nvPr/>
        </p:nvSpPr>
        <p:spPr bwMode="auto">
          <a:xfrm>
            <a:off x="993438" y="1798861"/>
            <a:ext cx="5677924" cy="43513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smtClean="0"/>
              <a:t>Elements and design</a:t>
            </a:r>
            <a:endParaRPr lang="en-US" dirty="0" smtClean="0"/>
          </a:p>
          <a:p>
            <a:pPr algn="l"/>
            <a:r>
              <a:rPr lang="en-US" sz="1900" dirty="0" smtClean="0"/>
              <a:t>Physical barriers.</a:t>
            </a:r>
          </a:p>
          <a:p>
            <a:pPr algn="l"/>
            <a:r>
              <a:rPr lang="en-US" sz="1900" dirty="0" smtClean="0"/>
              <a:t>Natural surveillance.</a:t>
            </a:r>
          </a:p>
          <a:p>
            <a:pPr algn="l"/>
            <a:r>
              <a:rPr lang="en-US" sz="1900" dirty="0" smtClean="0"/>
              <a:t>Security lighting.</a:t>
            </a:r>
          </a:p>
          <a:p>
            <a:pPr algn="l"/>
            <a:r>
              <a:rPr lang="en-US" sz="1900" dirty="0" smtClean="0"/>
              <a:t>Alarm systems and sensors.</a:t>
            </a:r>
          </a:p>
          <a:p>
            <a:pPr algn="l"/>
            <a:r>
              <a:rPr lang="en-US" sz="1900" dirty="0" smtClean="0"/>
              <a:t>Video surveillance.</a:t>
            </a:r>
          </a:p>
          <a:p>
            <a:pPr algn="l"/>
            <a:r>
              <a:rPr lang="en-US" sz="1900" dirty="0" smtClean="0"/>
              <a:t>Mechanical access control systems.</a:t>
            </a:r>
          </a:p>
          <a:p>
            <a:pPr algn="l"/>
            <a:r>
              <a:rPr lang="en-US" sz="1900" dirty="0" smtClean="0"/>
              <a:t>Electronic access control systems.</a:t>
            </a:r>
          </a:p>
          <a:p>
            <a:pPr algn="l"/>
            <a:r>
              <a:rPr lang="en-US" sz="1900" dirty="0" smtClean="0"/>
              <a:t>Identification systems and access policies.</a:t>
            </a:r>
          </a:p>
          <a:p>
            <a:endParaRPr lang="en-US" b="1" dirty="0"/>
          </a:p>
        </p:txBody>
      </p:sp>
      <p:sp>
        <p:nvSpPr>
          <p:cNvPr id="5" name="Rectangle 4"/>
          <p:cNvSpPr/>
          <p:nvPr/>
        </p:nvSpPr>
        <p:spPr>
          <a:xfrm>
            <a:off x="4583020" y="444729"/>
            <a:ext cx="3089307" cy="646331"/>
          </a:xfrm>
          <a:prstGeom prst="rect">
            <a:avLst/>
          </a:prstGeom>
        </p:spPr>
        <p:txBody>
          <a:bodyPr wrap="none">
            <a:spAutoFit/>
          </a:bodyPr>
          <a:lstStyle/>
          <a:p>
            <a:r>
              <a:rPr lang="en-US" sz="3600" b="1" dirty="0"/>
              <a:t>Home Security </a:t>
            </a:r>
          </a:p>
        </p:txBody>
      </p:sp>
      <p:pic>
        <p:nvPicPr>
          <p:cNvPr id="7" name="Picture 6"/>
          <p:cNvPicPr>
            <a:picLocks noChangeAspect="1"/>
          </p:cNvPicPr>
          <p:nvPr/>
        </p:nvPicPr>
        <p:blipFill>
          <a:blip r:embed="rId3"/>
          <a:stretch>
            <a:fillRect/>
          </a:stretch>
        </p:blipFill>
        <p:spPr>
          <a:xfrm>
            <a:off x="6127674" y="1630312"/>
            <a:ext cx="6064326" cy="4688436"/>
          </a:xfrm>
          <a:prstGeom prst="rect">
            <a:avLst/>
          </a:prstGeom>
        </p:spPr>
      </p:pic>
    </p:spTree>
    <p:extLst>
      <p:ext uri="{BB962C8B-B14F-4D97-AF65-F5344CB8AC3E}">
        <p14:creationId xmlns:p14="http://schemas.microsoft.com/office/powerpoint/2010/main" val="259634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 calcmode="lin" valueType="num">
                                      <p:cBhvr additive="base">
                                        <p:cTn id="22"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 calcmode="lin" valueType="num">
                                      <p:cBhvr additive="base">
                                        <p:cTn id="2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 calcmode="lin" valueType="num">
                                      <p:cBhvr additive="base">
                                        <p:cTn id="32"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4">
                                            <p:txEl>
                                              <p:pRg st="7" end="7"/>
                                            </p:txEl>
                                          </p:spTgt>
                                        </p:tgtEl>
                                        <p:attrNameLst>
                                          <p:attrName>style.visibility</p:attrName>
                                        </p:attrNameLst>
                                      </p:cBhvr>
                                      <p:to>
                                        <p:strVal val="visible"/>
                                      </p:to>
                                    </p:set>
                                    <p:anim calcmode="lin" valueType="num">
                                      <p:cBhvr additive="base">
                                        <p:cTn id="3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 calcmode="lin" valueType="num">
                                      <p:cBhvr additive="base">
                                        <p:cTn id="42"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Safe Home Smart Home: Safety Device For Every Family Member"/>
          <p:cNvSpPr txBox="1">
            <a:spLocks noChangeAspect="1" noChangeArrowheads="1"/>
          </p:cNvSpPr>
          <p:nvPr/>
        </p:nvSpPr>
        <p:spPr bwMode="auto">
          <a:xfrm>
            <a:off x="861650" y="749075"/>
            <a:ext cx="10892883" cy="55696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2" rtlCol="0" anchor="t" anchorCtr="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1016000">
              <a:tabLst>
                <a:tab pos="2859088" algn="l"/>
                <a:tab pos="4121150" algn="l"/>
                <a:tab pos="4630738" algn="l"/>
                <a:tab pos="4975225" algn="l"/>
              </a:tabLst>
            </a:pPr>
            <a:endParaRPr lang="en-US" sz="2000" b="1" i="1" dirty="0" smtClean="0"/>
          </a:p>
          <a:p>
            <a:pPr algn="l" defTabSz="1016000">
              <a:tabLst>
                <a:tab pos="2859088" algn="l"/>
                <a:tab pos="4121150" algn="l"/>
                <a:tab pos="4630738" algn="l"/>
                <a:tab pos="4975225" algn="l"/>
              </a:tabLst>
            </a:pPr>
            <a:r>
              <a:rPr lang="en-US" sz="2000" b="1" i="1" dirty="0" smtClean="0"/>
              <a:t>Familiarize</a:t>
            </a:r>
            <a:r>
              <a:rPr lang="en-US" sz="2000" i="1" dirty="0" smtClean="0"/>
              <a:t> your family with the local threats and how to react to them if they occur.</a:t>
            </a:r>
          </a:p>
          <a:p>
            <a:pPr algn="l" defTabSz="1016000">
              <a:tabLst>
                <a:tab pos="2859088" algn="l"/>
                <a:tab pos="4121150" algn="l"/>
                <a:tab pos="4630738" algn="l"/>
                <a:tab pos="4975225" algn="l"/>
              </a:tabLst>
            </a:pPr>
            <a:r>
              <a:rPr lang="en-US" sz="2000" i="1" dirty="0" smtClean="0"/>
              <a:t>Teach children </a:t>
            </a:r>
            <a:r>
              <a:rPr lang="en-US" sz="2000" b="1" i="1" dirty="0" smtClean="0"/>
              <a:t>how to contact the police 911. </a:t>
            </a:r>
            <a:r>
              <a:rPr lang="en-US" sz="2000" i="1" dirty="0" smtClean="0"/>
              <a:t>or neighbor in an emergency. </a:t>
            </a:r>
          </a:p>
          <a:p>
            <a:pPr algn="l" defTabSz="1016000">
              <a:tabLst>
                <a:tab pos="2859088" algn="l"/>
                <a:tab pos="4121150" algn="l"/>
                <a:tab pos="4630738" algn="l"/>
                <a:tab pos="4975225" algn="l"/>
              </a:tabLst>
            </a:pPr>
            <a:r>
              <a:rPr lang="en-US" sz="2000" i="1" dirty="0" smtClean="0"/>
              <a:t>Teach</a:t>
            </a:r>
            <a:r>
              <a:rPr lang="en-US" sz="2000" b="1" i="1" dirty="0" smtClean="0"/>
              <a:t> </a:t>
            </a:r>
            <a:r>
              <a:rPr lang="en-US" sz="2000" i="1" dirty="0" smtClean="0"/>
              <a:t>your children </a:t>
            </a:r>
            <a:r>
              <a:rPr lang="en-US" sz="2000" b="1" i="1" dirty="0" smtClean="0"/>
              <a:t>not to open the front door.</a:t>
            </a:r>
          </a:p>
          <a:p>
            <a:pPr algn="l" defTabSz="1016000">
              <a:tabLst>
                <a:tab pos="2859088" algn="l"/>
                <a:tab pos="4121150" algn="l"/>
                <a:tab pos="4630738" algn="l"/>
                <a:tab pos="4975225" algn="l"/>
              </a:tabLst>
            </a:pPr>
            <a:r>
              <a:rPr lang="en-US" sz="2000" b="1" i="1" dirty="0" smtClean="0"/>
              <a:t>Teach your child when and how to dial and request help from emergency services </a:t>
            </a:r>
          </a:p>
          <a:p>
            <a:pPr algn="l" defTabSz="1016000">
              <a:tabLst>
                <a:tab pos="2859088" algn="l"/>
                <a:tab pos="4121150" algn="l"/>
                <a:tab pos="4630738" algn="l"/>
                <a:tab pos="4975225" algn="l"/>
              </a:tabLst>
            </a:pPr>
            <a:r>
              <a:rPr lang="en-US" sz="2000" i="1" dirty="0" smtClean="0"/>
              <a:t>Develop a memorable </a:t>
            </a:r>
            <a:r>
              <a:rPr lang="en-US" sz="2000" b="1" i="1" dirty="0" smtClean="0"/>
              <a:t>family code </a:t>
            </a:r>
            <a:r>
              <a:rPr lang="en-US" sz="2000" i="1" dirty="0" smtClean="0"/>
              <a:t>word that is only to be given to family members or trusted friends for your kids in your absence. </a:t>
            </a:r>
          </a:p>
          <a:p>
            <a:pPr algn="l" defTabSz="1016000">
              <a:tabLst>
                <a:tab pos="2859088" algn="l"/>
                <a:tab pos="4121150" algn="l"/>
                <a:tab pos="4630738" algn="l"/>
                <a:tab pos="4975225" algn="l"/>
              </a:tabLst>
            </a:pPr>
            <a:r>
              <a:rPr lang="en-US" sz="2000" b="1" i="1" dirty="0" smtClean="0"/>
              <a:t>Don’t leave young children home alone </a:t>
            </a:r>
            <a:r>
              <a:rPr lang="en-US" sz="2000" i="1" dirty="0" smtClean="0"/>
              <a:t>with out a babysitter or checking the state’s laws prior.</a:t>
            </a:r>
          </a:p>
          <a:p>
            <a:pPr defTabSz="1016000">
              <a:tabLst>
                <a:tab pos="2859088" algn="l"/>
                <a:tab pos="4121150" algn="l"/>
                <a:tab pos="4630738" algn="l"/>
                <a:tab pos="4975225" algn="l"/>
              </a:tabLst>
            </a:pPr>
            <a:endParaRPr lang="en-US" sz="2000" i="1" dirty="0" smtClean="0"/>
          </a:p>
          <a:p>
            <a:pPr marL="569913"/>
            <a:endParaRPr lang="en-US" sz="2000" i="1" dirty="0"/>
          </a:p>
        </p:txBody>
      </p:sp>
      <p:pic>
        <p:nvPicPr>
          <p:cNvPr id="4" name="Picture 3"/>
          <p:cNvPicPr>
            <a:picLocks noChangeAspect="1"/>
          </p:cNvPicPr>
          <p:nvPr/>
        </p:nvPicPr>
        <p:blipFill>
          <a:blip r:embed="rId3"/>
          <a:stretch>
            <a:fillRect/>
          </a:stretch>
        </p:blipFill>
        <p:spPr>
          <a:xfrm>
            <a:off x="6798087" y="1531609"/>
            <a:ext cx="4956446" cy="34666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2986508" y="279311"/>
            <a:ext cx="6643165" cy="584775"/>
          </a:xfrm>
          <a:prstGeom prst="rect">
            <a:avLst/>
          </a:prstGeom>
        </p:spPr>
        <p:txBody>
          <a:bodyPr wrap="none">
            <a:spAutoFit/>
          </a:bodyPr>
          <a:lstStyle/>
          <a:p>
            <a:pPr lvl="0" algn="ctr"/>
            <a:r>
              <a:rPr lang="en-US" sz="3200" b="1" i="1" dirty="0">
                <a:solidFill>
                  <a:prstClr val="black"/>
                </a:solidFill>
              </a:rPr>
              <a:t>How to keep your family safe at home</a:t>
            </a:r>
          </a:p>
        </p:txBody>
      </p:sp>
    </p:spTree>
    <p:extLst>
      <p:ext uri="{BB962C8B-B14F-4D97-AF65-F5344CB8AC3E}">
        <p14:creationId xmlns:p14="http://schemas.microsoft.com/office/powerpoint/2010/main" val="122665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100"/>
                                  </p:stCondLst>
                                  <p:childTnLst>
                                    <p:set>
                                      <p:cBhvr>
                                        <p:cTn id="9" dur="1" fill="hold">
                                          <p:stCondLst>
                                            <p:cond delay="0"/>
                                          </p:stCondLst>
                                        </p:cTn>
                                        <p:tgtEl>
                                          <p:spTgt spid="3">
                                            <p:txEl>
                                              <p:pRg st="2" end="2"/>
                                            </p:txEl>
                                          </p:spTgt>
                                        </p:tgtEl>
                                        <p:attrNameLst>
                                          <p:attrName>style.visibility</p:attrName>
                                        </p:attrNameLst>
                                      </p:cBhvr>
                                      <p:to>
                                        <p:strVal val="visible"/>
                                      </p:to>
                                    </p:set>
                                  </p:childTnLst>
                                </p:cTn>
                              </p:par>
                            </p:childTnLst>
                          </p:cTn>
                        </p:par>
                        <p:par>
                          <p:cTn id="10" fill="hold">
                            <p:stCondLst>
                              <p:cond delay="1100"/>
                            </p:stCondLst>
                            <p:childTnLst>
                              <p:par>
                                <p:cTn id="11" presetID="1" presetClass="entr" presetSubtype="0" fill="hold" nodeType="afterEffect">
                                  <p:stCondLst>
                                    <p:cond delay="100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par>
                          <p:cTn id="13" fill="hold">
                            <p:stCondLst>
                              <p:cond delay="2100"/>
                            </p:stCondLst>
                            <p:childTnLst>
                              <p:par>
                                <p:cTn id="14" presetID="1" presetClass="entr" presetSubtype="0" fill="hold" nodeType="afterEffect">
                                  <p:stCondLst>
                                    <p:cond delay="1000"/>
                                  </p:stCondLst>
                                  <p:childTnLst>
                                    <p:set>
                                      <p:cBhvr>
                                        <p:cTn id="15" dur="1" fill="hold">
                                          <p:stCondLst>
                                            <p:cond delay="0"/>
                                          </p:stCondLst>
                                        </p:cTn>
                                        <p:tgtEl>
                                          <p:spTgt spid="3">
                                            <p:txEl>
                                              <p:pRg st="4" end="4"/>
                                            </p:txEl>
                                          </p:spTgt>
                                        </p:tgtEl>
                                        <p:attrNameLst>
                                          <p:attrName>style.visibility</p:attrName>
                                        </p:attrNameLst>
                                      </p:cBhvr>
                                      <p:to>
                                        <p:strVal val="visible"/>
                                      </p:to>
                                    </p:set>
                                  </p:childTnLst>
                                </p:cTn>
                              </p:par>
                            </p:childTnLst>
                          </p:cTn>
                        </p:par>
                        <p:par>
                          <p:cTn id="16" fill="hold">
                            <p:stCondLst>
                              <p:cond delay="3100"/>
                            </p:stCondLst>
                            <p:childTnLst>
                              <p:par>
                                <p:cTn id="17" presetID="1" presetClass="entr" presetSubtype="0" fill="hold" nodeType="afterEffect">
                                  <p:stCondLst>
                                    <p:cond delay="90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par>
                          <p:cTn id="19" fill="hold">
                            <p:stCondLst>
                              <p:cond delay="4000"/>
                            </p:stCondLst>
                            <p:childTnLst>
                              <p:par>
                                <p:cTn id="20" presetID="1" presetClass="entr" presetSubtype="0" fill="hold" nodeType="afterEffect">
                                  <p:stCondLst>
                                    <p:cond delay="80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5" name="Rectangle 6"/>
          <p:cNvSpPr txBox="1">
            <a:spLocks noChangeArrowheads="1"/>
          </p:cNvSpPr>
          <p:nvPr/>
        </p:nvSpPr>
        <p:spPr>
          <a:xfrm>
            <a:off x="3272358" y="2660744"/>
            <a:ext cx="5431320" cy="1143000"/>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ltLang="en-US" b="1" smtClean="0">
                <a:solidFill>
                  <a:srgbClr val="002060"/>
                </a:solidFill>
                <a:latin typeface="+mn-lt"/>
              </a:rPr>
              <a:t>The Good vs. The Bad</a:t>
            </a:r>
            <a:endParaRPr lang="en-US" altLang="en-US" b="1" dirty="0">
              <a:solidFill>
                <a:srgbClr val="002060"/>
              </a:solidFill>
              <a:latin typeface="+mn-lt"/>
            </a:endParaRPr>
          </a:p>
        </p:txBody>
      </p:sp>
      <p:sp>
        <p:nvSpPr>
          <p:cNvPr id="7" name="Rectangle 6"/>
          <p:cNvSpPr/>
          <p:nvPr/>
        </p:nvSpPr>
        <p:spPr>
          <a:xfrm rot="21009104">
            <a:off x="649894" y="392701"/>
            <a:ext cx="2999767" cy="1200329"/>
          </a:xfrm>
          <a:prstGeom prst="rect">
            <a:avLst/>
          </a:prstGeom>
        </p:spPr>
        <p:txBody>
          <a:bodyPr wrap="square">
            <a:spAutoFit/>
          </a:bodyPr>
          <a:lstStyle/>
          <a:p>
            <a:pPr algn="ctr"/>
            <a:r>
              <a:rPr lang="en-US" sz="2400" b="1" dirty="0" smtClean="0">
                <a:solidFill>
                  <a:srgbClr val="FFFF00"/>
                </a:solidFill>
              </a:rPr>
              <a:t>It can begin new or expand old relationships.</a:t>
            </a:r>
            <a:endParaRPr lang="en-US" sz="2400" b="1" dirty="0">
              <a:solidFill>
                <a:srgbClr val="FFFF00"/>
              </a:solidFill>
            </a:endParaRPr>
          </a:p>
        </p:txBody>
      </p:sp>
      <p:sp>
        <p:nvSpPr>
          <p:cNvPr id="8" name="Rectangle 7"/>
          <p:cNvSpPr/>
          <p:nvPr/>
        </p:nvSpPr>
        <p:spPr>
          <a:xfrm>
            <a:off x="8977233" y="1706563"/>
            <a:ext cx="3041745" cy="2677656"/>
          </a:xfrm>
          <a:prstGeom prst="rect">
            <a:avLst/>
          </a:prstGeom>
        </p:spPr>
        <p:txBody>
          <a:bodyPr wrap="square">
            <a:spAutoFit/>
          </a:bodyPr>
          <a:lstStyle/>
          <a:p>
            <a:r>
              <a:rPr lang="en-US" sz="2400" b="1" dirty="0">
                <a:solidFill>
                  <a:srgbClr val="FFC000"/>
                </a:solidFill>
              </a:rPr>
              <a:t>The very same attributes that make social media a positive force in our lives make it potentially dangerous. </a:t>
            </a:r>
          </a:p>
        </p:txBody>
      </p:sp>
      <p:sp>
        <p:nvSpPr>
          <p:cNvPr id="9" name="Rectangle 8"/>
          <p:cNvSpPr/>
          <p:nvPr/>
        </p:nvSpPr>
        <p:spPr>
          <a:xfrm rot="20834445">
            <a:off x="431304" y="2831960"/>
            <a:ext cx="2924142" cy="1200329"/>
          </a:xfrm>
          <a:prstGeom prst="rect">
            <a:avLst/>
          </a:prstGeom>
        </p:spPr>
        <p:txBody>
          <a:bodyPr wrap="square">
            <a:spAutoFit/>
          </a:bodyPr>
          <a:lstStyle/>
          <a:p>
            <a:r>
              <a:rPr lang="en-US" sz="2400" b="1" dirty="0" smtClean="0"/>
              <a:t>It </a:t>
            </a:r>
            <a:r>
              <a:rPr lang="en-US" sz="2400" b="1" dirty="0"/>
              <a:t>can bring </a:t>
            </a:r>
            <a:r>
              <a:rPr lang="en-US" sz="2400" b="1" dirty="0" smtClean="0"/>
              <a:t>happy people together </a:t>
            </a:r>
            <a:r>
              <a:rPr lang="en-US" sz="2400" b="1" dirty="0"/>
              <a:t>for </a:t>
            </a:r>
            <a:r>
              <a:rPr lang="en-US" sz="2400" b="1" dirty="0" smtClean="0"/>
              <a:t>positive reasons.   </a:t>
            </a:r>
            <a:endParaRPr lang="en-US" sz="2400" b="1" dirty="0"/>
          </a:p>
        </p:txBody>
      </p:sp>
      <p:sp>
        <p:nvSpPr>
          <p:cNvPr id="10" name="Rectangle 9"/>
          <p:cNvSpPr/>
          <p:nvPr/>
        </p:nvSpPr>
        <p:spPr>
          <a:xfrm rot="20803524">
            <a:off x="6112696" y="1891622"/>
            <a:ext cx="2324451" cy="830997"/>
          </a:xfrm>
          <a:prstGeom prst="rect">
            <a:avLst/>
          </a:prstGeom>
        </p:spPr>
        <p:txBody>
          <a:bodyPr wrap="square">
            <a:spAutoFit/>
          </a:bodyPr>
          <a:lstStyle/>
          <a:p>
            <a:r>
              <a:rPr lang="en-US" sz="2400" b="1" dirty="0" smtClean="0">
                <a:solidFill>
                  <a:srgbClr val="0070C0"/>
                </a:solidFill>
              </a:rPr>
              <a:t>It keeps us informed.</a:t>
            </a:r>
            <a:endParaRPr lang="en-US" sz="2400" b="1" dirty="0">
              <a:solidFill>
                <a:srgbClr val="0070C0"/>
              </a:solidFill>
            </a:endParaRPr>
          </a:p>
        </p:txBody>
      </p:sp>
      <p:sp>
        <p:nvSpPr>
          <p:cNvPr id="11" name="Rectangle 10"/>
          <p:cNvSpPr/>
          <p:nvPr/>
        </p:nvSpPr>
        <p:spPr>
          <a:xfrm rot="1281404">
            <a:off x="9024744" y="666975"/>
            <a:ext cx="3023293" cy="830997"/>
          </a:xfrm>
          <a:prstGeom prst="rect">
            <a:avLst/>
          </a:prstGeom>
        </p:spPr>
        <p:txBody>
          <a:bodyPr wrap="square">
            <a:spAutoFit/>
          </a:bodyPr>
          <a:lstStyle/>
          <a:p>
            <a:r>
              <a:rPr lang="en-US" sz="2400" b="1" dirty="0" smtClean="0">
                <a:solidFill>
                  <a:srgbClr val="333333"/>
                </a:solidFill>
              </a:rPr>
              <a:t>Using social media is entertaining. </a:t>
            </a:r>
            <a:endParaRPr lang="en-US" sz="2400" b="1" dirty="0"/>
          </a:p>
        </p:txBody>
      </p:sp>
      <p:sp>
        <p:nvSpPr>
          <p:cNvPr id="12" name="Rectangle 11"/>
          <p:cNvSpPr/>
          <p:nvPr/>
        </p:nvSpPr>
        <p:spPr>
          <a:xfrm rot="551396">
            <a:off x="3223413" y="921733"/>
            <a:ext cx="3331728" cy="1569660"/>
          </a:xfrm>
          <a:prstGeom prst="rect">
            <a:avLst/>
          </a:prstGeom>
        </p:spPr>
        <p:txBody>
          <a:bodyPr wrap="square">
            <a:spAutoFit/>
          </a:bodyPr>
          <a:lstStyle/>
          <a:p>
            <a:r>
              <a:rPr lang="en-US" sz="2400" b="1" dirty="0">
                <a:solidFill>
                  <a:srgbClr val="333333"/>
                </a:solidFill>
              </a:rPr>
              <a:t>Once </a:t>
            </a:r>
            <a:r>
              <a:rPr lang="en-US" sz="2400" b="1" dirty="0" smtClean="0">
                <a:solidFill>
                  <a:srgbClr val="333333"/>
                </a:solidFill>
              </a:rPr>
              <a:t>you post something, it’s out </a:t>
            </a:r>
            <a:r>
              <a:rPr lang="en-US" sz="2400" b="1" dirty="0">
                <a:solidFill>
                  <a:srgbClr val="333333"/>
                </a:solidFill>
              </a:rPr>
              <a:t>there, you can’t take it back.</a:t>
            </a:r>
            <a:endParaRPr lang="en-US" sz="2400" b="1" dirty="0"/>
          </a:p>
        </p:txBody>
      </p:sp>
      <p:sp>
        <p:nvSpPr>
          <p:cNvPr id="13" name="Rectangle 12"/>
          <p:cNvSpPr/>
          <p:nvPr/>
        </p:nvSpPr>
        <p:spPr>
          <a:xfrm rot="21280957">
            <a:off x="5866990" y="4669923"/>
            <a:ext cx="3519970" cy="1938992"/>
          </a:xfrm>
          <a:prstGeom prst="rect">
            <a:avLst/>
          </a:prstGeom>
        </p:spPr>
        <p:txBody>
          <a:bodyPr wrap="square">
            <a:spAutoFit/>
          </a:bodyPr>
          <a:lstStyle/>
          <a:p>
            <a:r>
              <a:rPr lang="en-US" sz="2400" b="1" dirty="0" smtClean="0">
                <a:solidFill>
                  <a:schemeClr val="bg1"/>
                </a:solidFill>
              </a:rPr>
              <a:t>Its revolutionized </a:t>
            </a:r>
            <a:r>
              <a:rPr lang="en-US" sz="2400" b="1" dirty="0">
                <a:solidFill>
                  <a:schemeClr val="bg1"/>
                </a:solidFill>
              </a:rPr>
              <a:t>the way </a:t>
            </a:r>
            <a:r>
              <a:rPr lang="en-US" sz="2400" b="1" dirty="0" smtClean="0">
                <a:solidFill>
                  <a:schemeClr val="bg1"/>
                </a:solidFill>
              </a:rPr>
              <a:t>we send and receive information as well as communicate </a:t>
            </a:r>
            <a:r>
              <a:rPr lang="en-US" sz="2400" b="1" dirty="0">
                <a:solidFill>
                  <a:schemeClr val="bg1"/>
                </a:solidFill>
              </a:rPr>
              <a:t>and interact with </a:t>
            </a:r>
            <a:r>
              <a:rPr lang="en-US" sz="2400" b="1" dirty="0" smtClean="0">
                <a:solidFill>
                  <a:schemeClr val="bg1"/>
                </a:solidFill>
              </a:rPr>
              <a:t>each other</a:t>
            </a:r>
            <a:r>
              <a:rPr lang="en-US" sz="2400" b="1" dirty="0">
                <a:solidFill>
                  <a:schemeClr val="bg1"/>
                </a:solidFill>
              </a:rPr>
              <a:t>.</a:t>
            </a:r>
          </a:p>
        </p:txBody>
      </p:sp>
      <p:sp>
        <p:nvSpPr>
          <p:cNvPr id="14" name="Rectangle 13"/>
          <p:cNvSpPr/>
          <p:nvPr/>
        </p:nvSpPr>
        <p:spPr>
          <a:xfrm rot="508840">
            <a:off x="1156777" y="4542408"/>
            <a:ext cx="3451802" cy="1569660"/>
          </a:xfrm>
          <a:prstGeom prst="rect">
            <a:avLst/>
          </a:prstGeom>
        </p:spPr>
        <p:txBody>
          <a:bodyPr wrap="square">
            <a:spAutoFit/>
          </a:bodyPr>
          <a:lstStyle/>
          <a:p>
            <a:r>
              <a:rPr lang="en-US" sz="2400" b="1" dirty="0" smtClean="0">
                <a:solidFill>
                  <a:srgbClr val="7030A0"/>
                </a:solidFill>
              </a:rPr>
              <a:t>But it can also unite disgruntled people where their negative attitudes can by exaggerated. </a:t>
            </a:r>
            <a:endParaRPr lang="en-US" sz="2400" b="1" dirty="0">
              <a:solidFill>
                <a:srgbClr val="7030A0"/>
              </a:solidFill>
            </a:endParaRPr>
          </a:p>
        </p:txBody>
      </p:sp>
      <p:sp>
        <p:nvSpPr>
          <p:cNvPr id="15" name="Rectangle 14"/>
          <p:cNvSpPr/>
          <p:nvPr/>
        </p:nvSpPr>
        <p:spPr>
          <a:xfrm rot="21154140">
            <a:off x="4212195" y="3062793"/>
            <a:ext cx="2558031" cy="1938992"/>
          </a:xfrm>
          <a:prstGeom prst="rect">
            <a:avLst/>
          </a:prstGeom>
        </p:spPr>
        <p:txBody>
          <a:bodyPr wrap="square">
            <a:spAutoFit/>
          </a:bodyPr>
          <a:lstStyle/>
          <a:p>
            <a:r>
              <a:rPr lang="en-US" sz="2400" b="1" dirty="0" smtClean="0">
                <a:solidFill>
                  <a:srgbClr val="FFFF00"/>
                </a:solidFill>
              </a:rPr>
              <a:t>You can be anonymous on Social Media. So misrepresentation is common. </a:t>
            </a:r>
            <a:endParaRPr lang="en-US" sz="2400" b="1" dirty="0">
              <a:solidFill>
                <a:srgbClr val="FFFF00"/>
              </a:solidFill>
            </a:endParaRPr>
          </a:p>
        </p:txBody>
      </p:sp>
      <p:sp>
        <p:nvSpPr>
          <p:cNvPr id="16" name="Rectangle 15"/>
          <p:cNvSpPr/>
          <p:nvPr/>
        </p:nvSpPr>
        <p:spPr>
          <a:xfrm rot="1117373">
            <a:off x="9646247" y="4773240"/>
            <a:ext cx="2366684" cy="1200329"/>
          </a:xfrm>
          <a:prstGeom prst="rect">
            <a:avLst/>
          </a:prstGeom>
        </p:spPr>
        <p:txBody>
          <a:bodyPr wrap="square">
            <a:spAutoFit/>
          </a:bodyPr>
          <a:lstStyle/>
          <a:p>
            <a:r>
              <a:rPr lang="en-US" sz="2400" b="1" dirty="0" smtClean="0">
                <a:solidFill>
                  <a:srgbClr val="92D050"/>
                </a:solidFill>
              </a:rPr>
              <a:t>Social media is mostly free – But is it really free?</a:t>
            </a:r>
            <a:endParaRPr lang="en-US" sz="2400" b="1" dirty="0">
              <a:solidFill>
                <a:srgbClr val="92D050"/>
              </a:solidFill>
            </a:endParaRPr>
          </a:p>
        </p:txBody>
      </p:sp>
      <p:sp>
        <p:nvSpPr>
          <p:cNvPr id="17" name="Rectangle 16"/>
          <p:cNvSpPr/>
          <p:nvPr/>
        </p:nvSpPr>
        <p:spPr>
          <a:xfrm rot="863765">
            <a:off x="6132921" y="788488"/>
            <a:ext cx="3076289" cy="646331"/>
          </a:xfrm>
          <a:prstGeom prst="rect">
            <a:avLst/>
          </a:prstGeom>
        </p:spPr>
        <p:txBody>
          <a:bodyPr wrap="square">
            <a:spAutoFit/>
          </a:bodyPr>
          <a:lstStyle/>
          <a:p>
            <a:r>
              <a:rPr lang="en-US" b="1" dirty="0" smtClean="0">
                <a:solidFill>
                  <a:srgbClr val="C00000"/>
                </a:solidFill>
              </a:rPr>
              <a:t>There are so many scams on social </a:t>
            </a:r>
            <a:r>
              <a:rPr lang="en-US" b="1" dirty="0">
                <a:solidFill>
                  <a:srgbClr val="C00000"/>
                </a:solidFill>
              </a:rPr>
              <a:t>media </a:t>
            </a:r>
            <a:r>
              <a:rPr lang="en-US" b="1" dirty="0" smtClean="0">
                <a:solidFill>
                  <a:srgbClr val="C00000"/>
                </a:solidFill>
              </a:rPr>
              <a:t>and the Internet</a:t>
            </a:r>
            <a:endParaRPr lang="en-US" b="1" dirty="0">
              <a:solidFill>
                <a:srgbClr val="C00000"/>
              </a:solidFill>
            </a:endParaRPr>
          </a:p>
        </p:txBody>
      </p:sp>
      <p:sp>
        <p:nvSpPr>
          <p:cNvPr id="18" name="Rectangle 17"/>
          <p:cNvSpPr/>
          <p:nvPr/>
        </p:nvSpPr>
        <p:spPr>
          <a:xfrm rot="864539">
            <a:off x="6896902" y="3321073"/>
            <a:ext cx="1885950" cy="830997"/>
          </a:xfrm>
          <a:prstGeom prst="rect">
            <a:avLst/>
          </a:prstGeom>
        </p:spPr>
        <p:txBody>
          <a:bodyPr wrap="square">
            <a:spAutoFit/>
          </a:bodyPr>
          <a:lstStyle/>
          <a:p>
            <a:pPr lvl="0" algn="ctr"/>
            <a:r>
              <a:rPr lang="en-US" sz="2400" b="1" dirty="0" smtClean="0">
                <a:solidFill>
                  <a:srgbClr val="FF0000"/>
                </a:solidFill>
              </a:rPr>
              <a:t>Children are at risk! </a:t>
            </a:r>
            <a:endParaRPr lang="en-US" sz="2400" b="1" dirty="0">
              <a:solidFill>
                <a:srgbClr val="FF0000"/>
              </a:solidFill>
            </a:endParaRPr>
          </a:p>
        </p:txBody>
      </p:sp>
    </p:spTree>
    <p:extLst>
      <p:ext uri="{BB962C8B-B14F-4D97-AF65-F5344CB8AC3E}">
        <p14:creationId xmlns:p14="http://schemas.microsoft.com/office/powerpoint/2010/main" val="198335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600" fill="hold"/>
                                        <p:tgtEl>
                                          <p:spTgt spid="11"/>
                                        </p:tgtEl>
                                        <p:attrNameLst>
                                          <p:attrName>ppt_x</p:attrName>
                                        </p:attrNameLst>
                                      </p:cBhvr>
                                      <p:tavLst>
                                        <p:tav tm="0">
                                          <p:val>
                                            <p:strVal val="#ppt_x"/>
                                          </p:val>
                                        </p:tav>
                                        <p:tav tm="100000">
                                          <p:val>
                                            <p:strVal val="#ppt_x"/>
                                          </p:val>
                                        </p:tav>
                                      </p:tavLst>
                                    </p:anim>
                                    <p:anim calcmode="lin" valueType="num">
                                      <p:cBhvr additive="base">
                                        <p:cTn id="8" dur="16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6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800"/>
                                        <p:tgtEl>
                                          <p:spTgt spid="9"/>
                                        </p:tgtEl>
                                      </p:cBhvr>
                                    </p:animEffect>
                                  </p:childTnLst>
                                </p:cTn>
                              </p:par>
                            </p:childTnLst>
                          </p:cTn>
                        </p:par>
                        <p:par>
                          <p:cTn id="13" fill="hold">
                            <p:stCondLst>
                              <p:cond delay="3400"/>
                            </p:stCondLst>
                            <p:childTnLst>
                              <p:par>
                                <p:cTn id="14" presetID="53" presetClass="entr" presetSubtype="16"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1800" fill="hold"/>
                                        <p:tgtEl>
                                          <p:spTgt spid="14"/>
                                        </p:tgtEl>
                                        <p:attrNameLst>
                                          <p:attrName>ppt_w</p:attrName>
                                        </p:attrNameLst>
                                      </p:cBhvr>
                                      <p:tavLst>
                                        <p:tav tm="0">
                                          <p:val>
                                            <p:fltVal val="0"/>
                                          </p:val>
                                        </p:tav>
                                        <p:tav tm="100000">
                                          <p:val>
                                            <p:strVal val="#ppt_w"/>
                                          </p:val>
                                        </p:tav>
                                      </p:tavLst>
                                    </p:anim>
                                    <p:anim calcmode="lin" valueType="num">
                                      <p:cBhvr>
                                        <p:cTn id="17" dur="1800" fill="hold"/>
                                        <p:tgtEl>
                                          <p:spTgt spid="14"/>
                                        </p:tgtEl>
                                        <p:attrNameLst>
                                          <p:attrName>ppt_h</p:attrName>
                                        </p:attrNameLst>
                                      </p:cBhvr>
                                      <p:tavLst>
                                        <p:tav tm="0">
                                          <p:val>
                                            <p:fltVal val="0"/>
                                          </p:val>
                                        </p:tav>
                                        <p:tav tm="100000">
                                          <p:val>
                                            <p:strVal val="#ppt_h"/>
                                          </p:val>
                                        </p:tav>
                                      </p:tavLst>
                                    </p:anim>
                                    <p:animEffect transition="in" filter="fade">
                                      <p:cBhvr>
                                        <p:cTn id="18" dur="1800"/>
                                        <p:tgtEl>
                                          <p:spTgt spid="14"/>
                                        </p:tgtEl>
                                      </p:cBhvr>
                                    </p:animEffect>
                                  </p:childTnLst>
                                </p:cTn>
                              </p:par>
                            </p:childTnLst>
                          </p:cTn>
                        </p:par>
                        <p:par>
                          <p:cTn id="19" fill="hold">
                            <p:stCondLst>
                              <p:cond delay="5200"/>
                            </p:stCondLst>
                            <p:childTnLst>
                              <p:par>
                                <p:cTn id="20" presetID="53" presetClass="entr" presetSubtype="16"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800" fill="hold"/>
                                        <p:tgtEl>
                                          <p:spTgt spid="12"/>
                                        </p:tgtEl>
                                        <p:attrNameLst>
                                          <p:attrName>ppt_w</p:attrName>
                                        </p:attrNameLst>
                                      </p:cBhvr>
                                      <p:tavLst>
                                        <p:tav tm="0">
                                          <p:val>
                                            <p:fltVal val="0"/>
                                          </p:val>
                                        </p:tav>
                                        <p:tav tm="100000">
                                          <p:val>
                                            <p:strVal val="#ppt_w"/>
                                          </p:val>
                                        </p:tav>
                                      </p:tavLst>
                                    </p:anim>
                                    <p:anim calcmode="lin" valueType="num">
                                      <p:cBhvr>
                                        <p:cTn id="23" dur="1800" fill="hold"/>
                                        <p:tgtEl>
                                          <p:spTgt spid="12"/>
                                        </p:tgtEl>
                                        <p:attrNameLst>
                                          <p:attrName>ppt_h</p:attrName>
                                        </p:attrNameLst>
                                      </p:cBhvr>
                                      <p:tavLst>
                                        <p:tav tm="0">
                                          <p:val>
                                            <p:fltVal val="0"/>
                                          </p:val>
                                        </p:tav>
                                        <p:tav tm="100000">
                                          <p:val>
                                            <p:strVal val="#ppt_h"/>
                                          </p:val>
                                        </p:tav>
                                      </p:tavLst>
                                    </p:anim>
                                    <p:animEffect transition="in" filter="fade">
                                      <p:cBhvr>
                                        <p:cTn id="24" dur="1800"/>
                                        <p:tgtEl>
                                          <p:spTgt spid="12"/>
                                        </p:tgtEl>
                                      </p:cBhvr>
                                    </p:animEffect>
                                  </p:childTnLst>
                                </p:cTn>
                              </p:par>
                            </p:childTnLst>
                          </p:cTn>
                        </p:par>
                        <p:par>
                          <p:cTn id="25" fill="hold">
                            <p:stCondLst>
                              <p:cond delay="7000"/>
                            </p:stCondLst>
                            <p:childTnLst>
                              <p:par>
                                <p:cTn id="26" presetID="42"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800"/>
                                        <p:tgtEl>
                                          <p:spTgt spid="7"/>
                                        </p:tgtEl>
                                      </p:cBhvr>
                                    </p:animEffect>
                                    <p:anim calcmode="lin" valueType="num">
                                      <p:cBhvr>
                                        <p:cTn id="29" dur="1800" fill="hold"/>
                                        <p:tgtEl>
                                          <p:spTgt spid="7"/>
                                        </p:tgtEl>
                                        <p:attrNameLst>
                                          <p:attrName>ppt_x</p:attrName>
                                        </p:attrNameLst>
                                      </p:cBhvr>
                                      <p:tavLst>
                                        <p:tav tm="0">
                                          <p:val>
                                            <p:strVal val="#ppt_x"/>
                                          </p:val>
                                        </p:tav>
                                        <p:tav tm="100000">
                                          <p:val>
                                            <p:strVal val="#ppt_x"/>
                                          </p:val>
                                        </p:tav>
                                      </p:tavLst>
                                    </p:anim>
                                    <p:anim calcmode="lin" valueType="num">
                                      <p:cBhvr>
                                        <p:cTn id="30" dur="1800" fill="hold"/>
                                        <p:tgtEl>
                                          <p:spTgt spid="7"/>
                                        </p:tgtEl>
                                        <p:attrNameLst>
                                          <p:attrName>ppt_y</p:attrName>
                                        </p:attrNameLst>
                                      </p:cBhvr>
                                      <p:tavLst>
                                        <p:tav tm="0">
                                          <p:val>
                                            <p:strVal val="#ppt_y+.1"/>
                                          </p:val>
                                        </p:tav>
                                        <p:tav tm="100000">
                                          <p:val>
                                            <p:strVal val="#ppt_y"/>
                                          </p:val>
                                        </p:tav>
                                      </p:tavLst>
                                    </p:anim>
                                  </p:childTnLst>
                                </p:cTn>
                              </p:par>
                            </p:childTnLst>
                          </p:cTn>
                        </p:par>
                        <p:par>
                          <p:cTn id="31" fill="hold">
                            <p:stCondLst>
                              <p:cond delay="8800"/>
                            </p:stCondLst>
                            <p:childTnLst>
                              <p:par>
                                <p:cTn id="32" presetID="53" presetClass="entr" presetSubtype="16"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1800" fill="hold"/>
                                        <p:tgtEl>
                                          <p:spTgt spid="8"/>
                                        </p:tgtEl>
                                        <p:attrNameLst>
                                          <p:attrName>ppt_w</p:attrName>
                                        </p:attrNameLst>
                                      </p:cBhvr>
                                      <p:tavLst>
                                        <p:tav tm="0">
                                          <p:val>
                                            <p:fltVal val="0"/>
                                          </p:val>
                                        </p:tav>
                                        <p:tav tm="100000">
                                          <p:val>
                                            <p:strVal val="#ppt_w"/>
                                          </p:val>
                                        </p:tav>
                                      </p:tavLst>
                                    </p:anim>
                                    <p:anim calcmode="lin" valueType="num">
                                      <p:cBhvr>
                                        <p:cTn id="35" dur="1800" fill="hold"/>
                                        <p:tgtEl>
                                          <p:spTgt spid="8"/>
                                        </p:tgtEl>
                                        <p:attrNameLst>
                                          <p:attrName>ppt_h</p:attrName>
                                        </p:attrNameLst>
                                      </p:cBhvr>
                                      <p:tavLst>
                                        <p:tav tm="0">
                                          <p:val>
                                            <p:fltVal val="0"/>
                                          </p:val>
                                        </p:tav>
                                        <p:tav tm="100000">
                                          <p:val>
                                            <p:strVal val="#ppt_h"/>
                                          </p:val>
                                        </p:tav>
                                      </p:tavLst>
                                    </p:anim>
                                    <p:animEffect transition="in" filter="fade">
                                      <p:cBhvr>
                                        <p:cTn id="36" dur="1800"/>
                                        <p:tgtEl>
                                          <p:spTgt spid="8"/>
                                        </p:tgtEl>
                                      </p:cBhvr>
                                    </p:animEffect>
                                  </p:childTnLst>
                                </p:cTn>
                              </p:par>
                            </p:childTnLst>
                          </p:cTn>
                        </p:par>
                        <p:par>
                          <p:cTn id="37" fill="hold">
                            <p:stCondLst>
                              <p:cond delay="10600"/>
                            </p:stCondLst>
                            <p:childTnLst>
                              <p:par>
                                <p:cTn id="38" presetID="26" presetClass="entr" presetSubtype="0"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down)">
                                      <p:cBhvr>
                                        <p:cTn id="40" dur="464">
                                          <p:stCondLst>
                                            <p:cond delay="0"/>
                                          </p:stCondLst>
                                        </p:cTn>
                                        <p:tgtEl>
                                          <p:spTgt spid="13"/>
                                        </p:tgtEl>
                                      </p:cBhvr>
                                    </p:animEffect>
                                    <p:anim calcmode="lin" valueType="num">
                                      <p:cBhvr>
                                        <p:cTn id="41" dur="145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2" dur="531"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3" dur="531" tmFilter="0, 0; 0.125,0.2665; 0.25,0.4; 0.375,0.465; 0.5,0.5;  0.625,0.535; 0.75,0.6; 0.875,0.7335; 1,1">
                                          <p:stCondLst>
                                            <p:cond delay="531"/>
                                          </p:stCondLst>
                                        </p:cTn>
                                        <p:tgtEl>
                                          <p:spTgt spid="13"/>
                                        </p:tgtEl>
                                        <p:attrNameLst>
                                          <p:attrName>ppt_y</p:attrName>
                                        </p:attrNameLst>
                                      </p:cBhvr>
                                      <p:tavLst>
                                        <p:tav tm="0" fmla="#ppt_y-sin(pi*$)/9">
                                          <p:val>
                                            <p:fltVal val="0"/>
                                          </p:val>
                                        </p:tav>
                                        <p:tav tm="100000">
                                          <p:val>
                                            <p:fltVal val="1"/>
                                          </p:val>
                                        </p:tav>
                                      </p:tavLst>
                                    </p:anim>
                                    <p:anim calcmode="lin" valueType="num">
                                      <p:cBhvr>
                                        <p:cTn id="44" dur="265" tmFilter="0, 0; 0.125,0.2665; 0.25,0.4; 0.375,0.465; 0.5,0.5;  0.625,0.535; 0.75,0.6; 0.875,0.7335; 1,1">
                                          <p:stCondLst>
                                            <p:cond delay="1059"/>
                                          </p:stCondLst>
                                        </p:cTn>
                                        <p:tgtEl>
                                          <p:spTgt spid="13"/>
                                        </p:tgtEl>
                                        <p:attrNameLst>
                                          <p:attrName>ppt_y</p:attrName>
                                        </p:attrNameLst>
                                      </p:cBhvr>
                                      <p:tavLst>
                                        <p:tav tm="0" fmla="#ppt_y-sin(pi*$)/27">
                                          <p:val>
                                            <p:fltVal val="0"/>
                                          </p:val>
                                        </p:tav>
                                        <p:tav tm="100000">
                                          <p:val>
                                            <p:fltVal val="1"/>
                                          </p:val>
                                        </p:tav>
                                      </p:tavLst>
                                    </p:anim>
                                    <p:anim calcmode="lin" valueType="num">
                                      <p:cBhvr>
                                        <p:cTn id="45" dur="131" tmFilter="0, 0; 0.125,0.2665; 0.25,0.4; 0.375,0.465; 0.5,0.5;  0.625,0.535; 0.75,0.6; 0.875,0.7335; 1,1">
                                          <p:stCondLst>
                                            <p:cond delay="1325"/>
                                          </p:stCondLst>
                                        </p:cTn>
                                        <p:tgtEl>
                                          <p:spTgt spid="13"/>
                                        </p:tgtEl>
                                        <p:attrNameLst>
                                          <p:attrName>ppt_y</p:attrName>
                                        </p:attrNameLst>
                                      </p:cBhvr>
                                      <p:tavLst>
                                        <p:tav tm="0" fmla="#ppt_y-sin(pi*$)/81">
                                          <p:val>
                                            <p:fltVal val="0"/>
                                          </p:val>
                                        </p:tav>
                                        <p:tav tm="100000">
                                          <p:val>
                                            <p:fltVal val="1"/>
                                          </p:val>
                                        </p:tav>
                                      </p:tavLst>
                                    </p:anim>
                                    <p:animScale>
                                      <p:cBhvr>
                                        <p:cTn id="46" dur="21">
                                          <p:stCondLst>
                                            <p:cond delay="520"/>
                                          </p:stCondLst>
                                        </p:cTn>
                                        <p:tgtEl>
                                          <p:spTgt spid="13"/>
                                        </p:tgtEl>
                                      </p:cBhvr>
                                      <p:to x="100000" y="60000"/>
                                    </p:animScale>
                                    <p:animScale>
                                      <p:cBhvr>
                                        <p:cTn id="47" dur="133" decel="50000">
                                          <p:stCondLst>
                                            <p:cond delay="541"/>
                                          </p:stCondLst>
                                        </p:cTn>
                                        <p:tgtEl>
                                          <p:spTgt spid="13"/>
                                        </p:tgtEl>
                                      </p:cBhvr>
                                      <p:to x="100000" y="100000"/>
                                    </p:animScale>
                                    <p:animScale>
                                      <p:cBhvr>
                                        <p:cTn id="48" dur="21">
                                          <p:stCondLst>
                                            <p:cond delay="1049"/>
                                          </p:stCondLst>
                                        </p:cTn>
                                        <p:tgtEl>
                                          <p:spTgt spid="13"/>
                                        </p:tgtEl>
                                      </p:cBhvr>
                                      <p:to x="100000" y="80000"/>
                                    </p:animScale>
                                    <p:animScale>
                                      <p:cBhvr>
                                        <p:cTn id="49" dur="133" decel="50000">
                                          <p:stCondLst>
                                            <p:cond delay="1071"/>
                                          </p:stCondLst>
                                        </p:cTn>
                                        <p:tgtEl>
                                          <p:spTgt spid="13"/>
                                        </p:tgtEl>
                                      </p:cBhvr>
                                      <p:to x="100000" y="100000"/>
                                    </p:animScale>
                                    <p:animScale>
                                      <p:cBhvr>
                                        <p:cTn id="50" dur="21">
                                          <p:stCondLst>
                                            <p:cond delay="1313"/>
                                          </p:stCondLst>
                                        </p:cTn>
                                        <p:tgtEl>
                                          <p:spTgt spid="13"/>
                                        </p:tgtEl>
                                      </p:cBhvr>
                                      <p:to x="100000" y="90000"/>
                                    </p:animScale>
                                    <p:animScale>
                                      <p:cBhvr>
                                        <p:cTn id="51" dur="133" decel="50000">
                                          <p:stCondLst>
                                            <p:cond delay="1335"/>
                                          </p:stCondLst>
                                        </p:cTn>
                                        <p:tgtEl>
                                          <p:spTgt spid="13"/>
                                        </p:tgtEl>
                                      </p:cBhvr>
                                      <p:to x="100000" y="100000"/>
                                    </p:animScale>
                                    <p:animScale>
                                      <p:cBhvr>
                                        <p:cTn id="52" dur="21">
                                          <p:stCondLst>
                                            <p:cond delay="1447"/>
                                          </p:stCondLst>
                                        </p:cTn>
                                        <p:tgtEl>
                                          <p:spTgt spid="13"/>
                                        </p:tgtEl>
                                      </p:cBhvr>
                                      <p:to x="100000" y="95000"/>
                                    </p:animScale>
                                    <p:animScale>
                                      <p:cBhvr>
                                        <p:cTn id="53" dur="133" decel="50000">
                                          <p:stCondLst>
                                            <p:cond delay="1467"/>
                                          </p:stCondLst>
                                        </p:cTn>
                                        <p:tgtEl>
                                          <p:spTgt spid="13"/>
                                        </p:tgtEl>
                                      </p:cBhvr>
                                      <p:to x="100000" y="100000"/>
                                    </p:animScale>
                                  </p:childTnLst>
                                </p:cTn>
                              </p:par>
                            </p:childTnLst>
                          </p:cTn>
                        </p:par>
                        <p:par>
                          <p:cTn id="54" fill="hold">
                            <p:stCondLst>
                              <p:cond delay="12200"/>
                            </p:stCondLst>
                            <p:childTnLst>
                              <p:par>
                                <p:cTn id="55" presetID="10" presetClass="entr" presetSubtype="0" fill="hold" grpId="0" nodeType="after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fade">
                                      <p:cBhvr>
                                        <p:cTn id="57" dur="1800"/>
                                        <p:tgtEl>
                                          <p:spTgt spid="10"/>
                                        </p:tgtEl>
                                      </p:cBhvr>
                                    </p:animEffect>
                                  </p:childTnLst>
                                </p:cTn>
                              </p:par>
                            </p:childTnLst>
                          </p:cTn>
                        </p:par>
                        <p:par>
                          <p:cTn id="58" fill="hold">
                            <p:stCondLst>
                              <p:cond delay="14000"/>
                            </p:stCondLst>
                            <p:childTnLst>
                              <p:par>
                                <p:cTn id="59" presetID="22" presetClass="entr" presetSubtype="4" fill="hold" grpId="0" nodeType="after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down)">
                                      <p:cBhvr>
                                        <p:cTn id="61" dur="1800"/>
                                        <p:tgtEl>
                                          <p:spTgt spid="15"/>
                                        </p:tgtEl>
                                      </p:cBhvr>
                                    </p:animEffect>
                                  </p:childTnLst>
                                </p:cTn>
                              </p:par>
                            </p:childTnLst>
                          </p:cTn>
                        </p:par>
                        <p:par>
                          <p:cTn id="62" fill="hold">
                            <p:stCondLst>
                              <p:cond delay="15800"/>
                            </p:stCondLst>
                            <p:childTnLst>
                              <p:par>
                                <p:cTn id="63" presetID="26" presetClass="entr" presetSubtype="0" fill="hold" grpId="0" nodeType="after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wipe(down)">
                                      <p:cBhvr>
                                        <p:cTn id="65" dur="522">
                                          <p:stCondLst>
                                            <p:cond delay="0"/>
                                          </p:stCondLst>
                                        </p:cTn>
                                        <p:tgtEl>
                                          <p:spTgt spid="16"/>
                                        </p:tgtEl>
                                      </p:cBhvr>
                                    </p:animEffect>
                                    <p:anim calcmode="lin" valueType="num">
                                      <p:cBhvr>
                                        <p:cTn id="66" dur="1640"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7" dur="5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8" dur="598" tmFilter="0, 0; 0.125,0.2665; 0.25,0.4; 0.375,0.465; 0.5,0.5;  0.625,0.535; 0.75,0.6; 0.875,0.7335; 1,1">
                                          <p:stCondLst>
                                            <p:cond delay="598"/>
                                          </p:stCondLst>
                                        </p:cTn>
                                        <p:tgtEl>
                                          <p:spTgt spid="16"/>
                                        </p:tgtEl>
                                        <p:attrNameLst>
                                          <p:attrName>ppt_y</p:attrName>
                                        </p:attrNameLst>
                                      </p:cBhvr>
                                      <p:tavLst>
                                        <p:tav tm="0" fmla="#ppt_y-sin(pi*$)/9">
                                          <p:val>
                                            <p:fltVal val="0"/>
                                          </p:val>
                                        </p:tav>
                                        <p:tav tm="100000">
                                          <p:val>
                                            <p:fltVal val="1"/>
                                          </p:val>
                                        </p:tav>
                                      </p:tavLst>
                                    </p:anim>
                                    <p:anim calcmode="lin" valueType="num">
                                      <p:cBhvr>
                                        <p:cTn id="69" dur="299" tmFilter="0, 0; 0.125,0.2665; 0.25,0.4; 0.375,0.465; 0.5,0.5;  0.625,0.535; 0.75,0.6; 0.875,0.7335; 1,1">
                                          <p:stCondLst>
                                            <p:cond delay="1192"/>
                                          </p:stCondLst>
                                        </p:cTn>
                                        <p:tgtEl>
                                          <p:spTgt spid="16"/>
                                        </p:tgtEl>
                                        <p:attrNameLst>
                                          <p:attrName>ppt_y</p:attrName>
                                        </p:attrNameLst>
                                      </p:cBhvr>
                                      <p:tavLst>
                                        <p:tav tm="0" fmla="#ppt_y-sin(pi*$)/27">
                                          <p:val>
                                            <p:fltVal val="0"/>
                                          </p:val>
                                        </p:tav>
                                        <p:tav tm="100000">
                                          <p:val>
                                            <p:fltVal val="1"/>
                                          </p:val>
                                        </p:tav>
                                      </p:tavLst>
                                    </p:anim>
                                    <p:anim calcmode="lin" valueType="num">
                                      <p:cBhvr>
                                        <p:cTn id="70" dur="148" tmFilter="0, 0; 0.125,0.2665; 0.25,0.4; 0.375,0.465; 0.5,0.5;  0.625,0.535; 0.75,0.6; 0.875,0.7335; 1,1">
                                          <p:stCondLst>
                                            <p:cond delay="1490"/>
                                          </p:stCondLst>
                                        </p:cTn>
                                        <p:tgtEl>
                                          <p:spTgt spid="16"/>
                                        </p:tgtEl>
                                        <p:attrNameLst>
                                          <p:attrName>ppt_y</p:attrName>
                                        </p:attrNameLst>
                                      </p:cBhvr>
                                      <p:tavLst>
                                        <p:tav tm="0" fmla="#ppt_y-sin(pi*$)/81">
                                          <p:val>
                                            <p:fltVal val="0"/>
                                          </p:val>
                                        </p:tav>
                                        <p:tav tm="100000">
                                          <p:val>
                                            <p:fltVal val="1"/>
                                          </p:val>
                                        </p:tav>
                                      </p:tavLst>
                                    </p:anim>
                                    <p:animScale>
                                      <p:cBhvr>
                                        <p:cTn id="71" dur="23">
                                          <p:stCondLst>
                                            <p:cond delay="585"/>
                                          </p:stCondLst>
                                        </p:cTn>
                                        <p:tgtEl>
                                          <p:spTgt spid="16"/>
                                        </p:tgtEl>
                                      </p:cBhvr>
                                      <p:to x="100000" y="60000"/>
                                    </p:animScale>
                                    <p:animScale>
                                      <p:cBhvr>
                                        <p:cTn id="72" dur="149" decel="50000">
                                          <p:stCondLst>
                                            <p:cond delay="608"/>
                                          </p:stCondLst>
                                        </p:cTn>
                                        <p:tgtEl>
                                          <p:spTgt spid="16"/>
                                        </p:tgtEl>
                                      </p:cBhvr>
                                      <p:to x="100000" y="100000"/>
                                    </p:animScale>
                                    <p:animScale>
                                      <p:cBhvr>
                                        <p:cTn id="73" dur="23">
                                          <p:stCondLst>
                                            <p:cond delay="1181"/>
                                          </p:stCondLst>
                                        </p:cTn>
                                        <p:tgtEl>
                                          <p:spTgt spid="16"/>
                                        </p:tgtEl>
                                      </p:cBhvr>
                                      <p:to x="100000" y="80000"/>
                                    </p:animScale>
                                    <p:animScale>
                                      <p:cBhvr>
                                        <p:cTn id="74" dur="149" decel="50000">
                                          <p:stCondLst>
                                            <p:cond delay="1204"/>
                                          </p:stCondLst>
                                        </p:cTn>
                                        <p:tgtEl>
                                          <p:spTgt spid="16"/>
                                        </p:tgtEl>
                                      </p:cBhvr>
                                      <p:to x="100000" y="100000"/>
                                    </p:animScale>
                                    <p:animScale>
                                      <p:cBhvr>
                                        <p:cTn id="75" dur="23">
                                          <p:stCondLst>
                                            <p:cond delay="1478"/>
                                          </p:stCondLst>
                                        </p:cTn>
                                        <p:tgtEl>
                                          <p:spTgt spid="16"/>
                                        </p:tgtEl>
                                      </p:cBhvr>
                                      <p:to x="100000" y="90000"/>
                                    </p:animScale>
                                    <p:animScale>
                                      <p:cBhvr>
                                        <p:cTn id="76" dur="149" decel="50000">
                                          <p:stCondLst>
                                            <p:cond delay="1501"/>
                                          </p:stCondLst>
                                        </p:cTn>
                                        <p:tgtEl>
                                          <p:spTgt spid="16"/>
                                        </p:tgtEl>
                                      </p:cBhvr>
                                      <p:to x="100000" y="100000"/>
                                    </p:animScale>
                                    <p:animScale>
                                      <p:cBhvr>
                                        <p:cTn id="77" dur="23">
                                          <p:stCondLst>
                                            <p:cond delay="1627"/>
                                          </p:stCondLst>
                                        </p:cTn>
                                        <p:tgtEl>
                                          <p:spTgt spid="16"/>
                                        </p:tgtEl>
                                      </p:cBhvr>
                                      <p:to x="100000" y="95000"/>
                                    </p:animScale>
                                    <p:animScale>
                                      <p:cBhvr>
                                        <p:cTn id="78" dur="149" decel="50000">
                                          <p:stCondLst>
                                            <p:cond delay="1651"/>
                                          </p:stCondLst>
                                        </p:cTn>
                                        <p:tgtEl>
                                          <p:spTgt spid="16"/>
                                        </p:tgtEl>
                                      </p:cBhvr>
                                      <p:to x="100000" y="100000"/>
                                    </p:animScale>
                                  </p:childTnLst>
                                </p:cTn>
                              </p:par>
                            </p:childTnLst>
                          </p:cTn>
                        </p:par>
                        <p:par>
                          <p:cTn id="79" fill="hold">
                            <p:stCondLst>
                              <p:cond delay="17600"/>
                            </p:stCondLst>
                            <p:childTnLst>
                              <p:par>
                                <p:cTn id="80" presetID="2" presetClass="entr" presetSubtype="4"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additive="base">
                                        <p:cTn id="82" dur="1900" fill="hold"/>
                                        <p:tgtEl>
                                          <p:spTgt spid="17"/>
                                        </p:tgtEl>
                                        <p:attrNameLst>
                                          <p:attrName>ppt_x</p:attrName>
                                        </p:attrNameLst>
                                      </p:cBhvr>
                                      <p:tavLst>
                                        <p:tav tm="0">
                                          <p:val>
                                            <p:strVal val="#ppt_x"/>
                                          </p:val>
                                        </p:tav>
                                        <p:tav tm="100000">
                                          <p:val>
                                            <p:strVal val="#ppt_x"/>
                                          </p:val>
                                        </p:tav>
                                      </p:tavLst>
                                    </p:anim>
                                    <p:anim calcmode="lin" valueType="num">
                                      <p:cBhvr additive="base">
                                        <p:cTn id="83" dur="1900" fill="hold"/>
                                        <p:tgtEl>
                                          <p:spTgt spid="17"/>
                                        </p:tgtEl>
                                        <p:attrNameLst>
                                          <p:attrName>ppt_y</p:attrName>
                                        </p:attrNameLst>
                                      </p:cBhvr>
                                      <p:tavLst>
                                        <p:tav tm="0">
                                          <p:val>
                                            <p:strVal val="1+#ppt_h/2"/>
                                          </p:val>
                                        </p:tav>
                                        <p:tav tm="100000">
                                          <p:val>
                                            <p:strVal val="#ppt_y"/>
                                          </p:val>
                                        </p:tav>
                                      </p:tavLst>
                                    </p:anim>
                                  </p:childTnLst>
                                </p:cTn>
                              </p:par>
                            </p:childTnLst>
                          </p:cTn>
                        </p:par>
                        <p:par>
                          <p:cTn id="84" fill="hold">
                            <p:stCondLst>
                              <p:cond delay="19500"/>
                            </p:stCondLst>
                            <p:childTnLst>
                              <p:par>
                                <p:cTn id="85" presetID="53" presetClass="entr" presetSubtype="16" fill="hold" grpId="0" nodeType="afterEffect">
                                  <p:stCondLst>
                                    <p:cond delay="0"/>
                                  </p:stCondLst>
                                  <p:childTnLst>
                                    <p:set>
                                      <p:cBhvr>
                                        <p:cTn id="86" dur="1" fill="hold">
                                          <p:stCondLst>
                                            <p:cond delay="0"/>
                                          </p:stCondLst>
                                        </p:cTn>
                                        <p:tgtEl>
                                          <p:spTgt spid="18"/>
                                        </p:tgtEl>
                                        <p:attrNameLst>
                                          <p:attrName>style.visibility</p:attrName>
                                        </p:attrNameLst>
                                      </p:cBhvr>
                                      <p:to>
                                        <p:strVal val="visible"/>
                                      </p:to>
                                    </p:set>
                                    <p:anim calcmode="lin" valueType="num">
                                      <p:cBhvr>
                                        <p:cTn id="87" dur="2100" fill="hold"/>
                                        <p:tgtEl>
                                          <p:spTgt spid="18"/>
                                        </p:tgtEl>
                                        <p:attrNameLst>
                                          <p:attrName>ppt_w</p:attrName>
                                        </p:attrNameLst>
                                      </p:cBhvr>
                                      <p:tavLst>
                                        <p:tav tm="0">
                                          <p:val>
                                            <p:fltVal val="0"/>
                                          </p:val>
                                        </p:tav>
                                        <p:tav tm="100000">
                                          <p:val>
                                            <p:strVal val="#ppt_w"/>
                                          </p:val>
                                        </p:tav>
                                      </p:tavLst>
                                    </p:anim>
                                    <p:anim calcmode="lin" valueType="num">
                                      <p:cBhvr>
                                        <p:cTn id="88" dur="2100" fill="hold"/>
                                        <p:tgtEl>
                                          <p:spTgt spid="18"/>
                                        </p:tgtEl>
                                        <p:attrNameLst>
                                          <p:attrName>ppt_h</p:attrName>
                                        </p:attrNameLst>
                                      </p:cBhvr>
                                      <p:tavLst>
                                        <p:tav tm="0">
                                          <p:val>
                                            <p:fltVal val="0"/>
                                          </p:val>
                                        </p:tav>
                                        <p:tav tm="100000">
                                          <p:val>
                                            <p:strVal val="#ppt_h"/>
                                          </p:val>
                                        </p:tav>
                                      </p:tavLst>
                                    </p:anim>
                                    <p:animEffect transition="in" filter="fade">
                                      <p:cBhvr>
                                        <p:cTn id="89" dur="21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P spid="17" grpId="0"/>
      <p:bldP spid="1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5" name="Rectangle 4"/>
          <p:cNvSpPr/>
          <p:nvPr/>
        </p:nvSpPr>
        <p:spPr>
          <a:xfrm>
            <a:off x="4494055" y="484027"/>
            <a:ext cx="3409716" cy="584775"/>
          </a:xfrm>
          <a:prstGeom prst="rect">
            <a:avLst/>
          </a:prstGeom>
        </p:spPr>
        <p:txBody>
          <a:bodyPr wrap="none">
            <a:spAutoFit/>
          </a:bodyPr>
          <a:lstStyle/>
          <a:p>
            <a:pPr lvl="0" algn="ctr"/>
            <a:r>
              <a:rPr lang="en-US" sz="3200" b="1" i="1" dirty="0" smtClean="0">
                <a:solidFill>
                  <a:prstClr val="black"/>
                </a:solidFill>
              </a:rPr>
              <a:t>Drills and Exercises</a:t>
            </a:r>
            <a:endParaRPr lang="en-US" sz="3200" b="1" i="1" dirty="0">
              <a:solidFill>
                <a:prstClr val="black"/>
              </a:solidFill>
            </a:endParaRP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41429" y1="3846" x2="22571" y2="12500"/>
                        <a14:foregroundMark x1="62286" y1="4808" x2="78286" y2="15385"/>
                        <a14:foregroundMark x1="88857" y1="32051" x2="91429" y2="55449"/>
                        <a14:foregroundMark x1="91143" y1="55769" x2="80571" y2="81731"/>
                        <a14:foregroundMark x1="80571" y1="81731" x2="67143" y2="91987"/>
                        <a14:foregroundMark x1="67143" y1="91987" x2="48571" y2="96474"/>
                        <a14:foregroundMark x1="43429" y1="96474" x2="24000" y2="87500"/>
                        <a14:backgroundMark x1="8857" y1="6090" x2="2571" y2="44872"/>
                        <a14:backgroundMark x1="2571" y1="44872" x2="10571" y2="94872"/>
                        <a14:backgroundMark x1="30571" y1="97756" x2="5714" y2="88782"/>
                        <a14:backgroundMark x1="93429" y1="78526" x2="73429" y2="96474"/>
                        <a14:backgroundMark x1="93714" y1="26282" x2="96286" y2="89103"/>
                        <a14:backgroundMark x1="89143" y1="93590" x2="98286" y2="3205"/>
                      </a14:backgroundRemoval>
                    </a14:imgEffect>
                  </a14:imgLayer>
                </a14:imgProps>
              </a:ext>
            </a:extLst>
          </a:blip>
          <a:stretch>
            <a:fillRect/>
          </a:stretch>
        </p:blipFill>
        <p:spPr>
          <a:xfrm>
            <a:off x="3542020" y="1369893"/>
            <a:ext cx="5301729" cy="4726113"/>
          </a:xfrm>
          <a:prstGeom prst="rect">
            <a:avLst/>
          </a:prstGeom>
        </p:spPr>
      </p:pic>
    </p:spTree>
    <p:extLst>
      <p:ext uri="{BB962C8B-B14F-4D97-AF65-F5344CB8AC3E}">
        <p14:creationId xmlns:p14="http://schemas.microsoft.com/office/powerpoint/2010/main" val="17783908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AutoShape 2" descr="Safe Home Smart Home: Safety Device For Every Family Member"/>
          <p:cNvSpPr txBox="1">
            <a:spLocks noChangeAspect="1" noChangeArrowheads="1"/>
          </p:cNvSpPr>
          <p:nvPr/>
        </p:nvSpPr>
        <p:spPr bwMode="auto">
          <a:xfrm>
            <a:off x="1161899" y="1241029"/>
            <a:ext cx="10892883" cy="55696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2" rtlCol="0" anchor="t" anchorCtr="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1016000">
              <a:tabLst>
                <a:tab pos="2859088" algn="l"/>
                <a:tab pos="4121150" algn="l"/>
                <a:tab pos="4630738" algn="l"/>
                <a:tab pos="4975225" algn="l"/>
              </a:tabLst>
            </a:pPr>
            <a:r>
              <a:rPr lang="en-US" sz="2000" b="1" i="1" dirty="0" smtClean="0"/>
              <a:t>Clearly mark your street number</a:t>
            </a:r>
            <a:r>
              <a:rPr lang="en-US" sz="2000" i="1" dirty="0" smtClean="0"/>
              <a:t> on the mailbox, fence, gate, or wall so you can easily be located in case of an emergency. </a:t>
            </a:r>
            <a:endParaRPr lang="en-US" sz="2000" b="1" i="1" dirty="0" smtClean="0"/>
          </a:p>
          <a:p>
            <a:pPr algn="l" defTabSz="1016000">
              <a:tabLst>
                <a:tab pos="2859088" algn="l"/>
                <a:tab pos="4121150" algn="l"/>
              </a:tabLst>
            </a:pPr>
            <a:r>
              <a:rPr lang="en-US" sz="2000" b="1" i="1" dirty="0" smtClean="0"/>
              <a:t>Keep trees and bushes around your home trimmed </a:t>
            </a:r>
            <a:r>
              <a:rPr lang="en-US" sz="2000" i="1" dirty="0" smtClean="0"/>
              <a:t>so that they do not provide hiding spaces for intruders.</a:t>
            </a:r>
          </a:p>
          <a:p>
            <a:pPr algn="l"/>
            <a:r>
              <a:rPr lang="en-US" sz="2000" b="1" i="1" dirty="0" smtClean="0"/>
              <a:t>Report any suspicious activity </a:t>
            </a:r>
            <a:r>
              <a:rPr lang="en-US" sz="2000" i="1" dirty="0" smtClean="0"/>
              <a:t>around your house or in the neighborhood to the local authorities immediately.</a:t>
            </a:r>
          </a:p>
          <a:p>
            <a:pPr algn="l"/>
            <a:r>
              <a:rPr lang="en-US" sz="2000" b="1" i="1" dirty="0" smtClean="0"/>
              <a:t>Do not keep spare keys in obvious hiding places</a:t>
            </a:r>
            <a:r>
              <a:rPr lang="en-US" sz="2000" i="1" dirty="0" smtClean="0"/>
              <a:t> outside your home. Leave them with a neighbor (trusted) if possible.</a:t>
            </a:r>
          </a:p>
          <a:p>
            <a:pPr algn="l"/>
            <a:r>
              <a:rPr lang="en-US" sz="2000" i="1" dirty="0" smtClean="0"/>
              <a:t>Even when you are at home</a:t>
            </a:r>
            <a:r>
              <a:rPr lang="en-US" sz="2000" b="1" i="1" dirty="0" smtClean="0"/>
              <a:t>, keep external doors locked.</a:t>
            </a:r>
          </a:p>
          <a:p>
            <a:pPr marL="341313"/>
            <a:endParaRPr lang="en-US" sz="2000" i="1" dirty="0"/>
          </a:p>
        </p:txBody>
      </p:sp>
      <p:sp>
        <p:nvSpPr>
          <p:cNvPr id="4" name="Rectangle 3"/>
          <p:cNvSpPr/>
          <p:nvPr/>
        </p:nvSpPr>
        <p:spPr>
          <a:xfrm>
            <a:off x="2986508" y="279311"/>
            <a:ext cx="6643165" cy="584775"/>
          </a:xfrm>
          <a:prstGeom prst="rect">
            <a:avLst/>
          </a:prstGeom>
        </p:spPr>
        <p:txBody>
          <a:bodyPr wrap="none">
            <a:spAutoFit/>
          </a:bodyPr>
          <a:lstStyle/>
          <a:p>
            <a:pPr lvl="0" algn="ctr"/>
            <a:r>
              <a:rPr lang="en-US" sz="3200" b="1" i="1" dirty="0">
                <a:solidFill>
                  <a:prstClr val="black"/>
                </a:solidFill>
              </a:rPr>
              <a:t>How to keep your family safe at home</a:t>
            </a:r>
          </a:p>
        </p:txBody>
      </p:sp>
      <p:pic>
        <p:nvPicPr>
          <p:cNvPr id="5" name="Picture 4"/>
          <p:cNvPicPr>
            <a:picLocks noChangeAspect="1"/>
          </p:cNvPicPr>
          <p:nvPr/>
        </p:nvPicPr>
        <p:blipFill>
          <a:blip r:embed="rId3"/>
          <a:stretch>
            <a:fillRect/>
          </a:stretch>
        </p:blipFill>
        <p:spPr>
          <a:xfrm>
            <a:off x="6934200" y="1392402"/>
            <a:ext cx="4390812" cy="43870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48985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100"/>
                                        <p:tgtEl>
                                          <p:spTgt spid="3">
                                            <p:txEl>
                                              <p:pRg st="1" end="1"/>
                                            </p:txEl>
                                          </p:spTgt>
                                        </p:tgtEl>
                                      </p:cBhvr>
                                    </p:animEffect>
                                  </p:childTnLst>
                                </p:cTn>
                              </p:par>
                            </p:childTnLst>
                          </p:cTn>
                        </p:par>
                        <p:par>
                          <p:cTn id="18" fill="hold">
                            <p:stCondLst>
                              <p:cond delay="3100"/>
                            </p:stCondLst>
                            <p:childTnLst>
                              <p:par>
                                <p:cTn id="19" presetID="10" presetClass="entr" presetSubtype="0" fill="hold" nodeType="after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100"/>
                                        <p:tgtEl>
                                          <p:spTgt spid="3">
                                            <p:txEl>
                                              <p:pRg st="2" end="2"/>
                                            </p:txEl>
                                          </p:spTgt>
                                        </p:tgtEl>
                                      </p:cBhvr>
                                    </p:animEffect>
                                  </p:childTnLst>
                                </p:cTn>
                              </p:par>
                            </p:childTnLst>
                          </p:cTn>
                        </p:par>
                        <p:par>
                          <p:cTn id="22" fill="hold">
                            <p:stCondLst>
                              <p:cond delay="4200"/>
                            </p:stCondLst>
                            <p:childTnLst>
                              <p:par>
                                <p:cTn id="23" presetID="10" presetClass="entr" presetSubtype="0" fill="hold" nodeType="after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childTnLst>
                                </p:cTn>
                              </p:par>
                            </p:childTnLst>
                          </p:cTn>
                        </p:par>
                        <p:par>
                          <p:cTn id="26" fill="hold">
                            <p:stCondLst>
                              <p:cond delay="5200"/>
                            </p:stCondLst>
                            <p:childTnLst>
                              <p:par>
                                <p:cTn id="27" presetID="10" presetClass="entr" presetSubtype="0"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pic>
        <p:nvPicPr>
          <p:cNvPr id="2" name="Picture 1"/>
          <p:cNvPicPr>
            <a:picLocks noChangeAspect="1"/>
          </p:cNvPicPr>
          <p:nvPr/>
        </p:nvPicPr>
        <p:blipFill rotWithShape="1">
          <a:blip r:embed="rId3"/>
          <a:srcRect b="24982"/>
          <a:stretch/>
        </p:blipFill>
        <p:spPr>
          <a:xfrm>
            <a:off x="387059" y="120007"/>
            <a:ext cx="11347493" cy="6438450"/>
          </a:xfrm>
          <a:prstGeom prst="rect">
            <a:avLst/>
          </a:prstGeom>
        </p:spPr>
      </p:pic>
    </p:spTree>
    <p:extLst>
      <p:ext uri="{BB962C8B-B14F-4D97-AF65-F5344CB8AC3E}">
        <p14:creationId xmlns:p14="http://schemas.microsoft.com/office/powerpoint/2010/main" val="19760487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pic>
        <p:nvPicPr>
          <p:cNvPr id="2" name="Picture 1"/>
          <p:cNvPicPr>
            <a:picLocks noChangeAspect="1"/>
          </p:cNvPicPr>
          <p:nvPr/>
        </p:nvPicPr>
        <p:blipFill>
          <a:blip r:embed="rId3"/>
          <a:stretch>
            <a:fillRect/>
          </a:stretch>
        </p:blipFill>
        <p:spPr>
          <a:xfrm>
            <a:off x="606076" y="392929"/>
            <a:ext cx="10979848" cy="6072142"/>
          </a:xfrm>
          <a:prstGeom prst="rect">
            <a:avLst/>
          </a:prstGeom>
        </p:spPr>
      </p:pic>
    </p:spTree>
    <p:extLst>
      <p:ext uri="{BB962C8B-B14F-4D97-AF65-F5344CB8AC3E}">
        <p14:creationId xmlns:p14="http://schemas.microsoft.com/office/powerpoint/2010/main" val="366265416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Rectangle 2"/>
          <p:cNvSpPr/>
          <p:nvPr/>
        </p:nvSpPr>
        <p:spPr>
          <a:xfrm>
            <a:off x="668611" y="1311062"/>
            <a:ext cx="4563146" cy="3970318"/>
          </a:xfrm>
          <a:prstGeom prst="rect">
            <a:avLst/>
          </a:prstGeom>
        </p:spPr>
        <p:txBody>
          <a:bodyPr wrap="square">
            <a:spAutoFit/>
          </a:bodyPr>
          <a:lstStyle/>
          <a:p>
            <a:r>
              <a:rPr lang="en-US" b="1" i="1" dirty="0" smtClean="0">
                <a:solidFill>
                  <a:srgbClr val="212529"/>
                </a:solidFill>
              </a:rPr>
              <a:t>Use Banking </a:t>
            </a:r>
            <a:r>
              <a:rPr lang="en-US" b="1" i="1" dirty="0">
                <a:solidFill>
                  <a:srgbClr val="212529"/>
                </a:solidFill>
              </a:rPr>
              <a:t>Alerts</a:t>
            </a:r>
          </a:p>
          <a:p>
            <a:r>
              <a:rPr lang="en-US" dirty="0" smtClean="0">
                <a:solidFill>
                  <a:srgbClr val="212529"/>
                </a:solidFill>
              </a:rPr>
              <a:t>Take advantage of banking notifications using email </a:t>
            </a:r>
            <a:r>
              <a:rPr lang="en-US" dirty="0">
                <a:solidFill>
                  <a:srgbClr val="212529"/>
                </a:solidFill>
              </a:rPr>
              <a:t>and SMS alerts </a:t>
            </a:r>
            <a:r>
              <a:rPr lang="en-US" dirty="0" smtClean="0">
                <a:solidFill>
                  <a:srgbClr val="212529"/>
                </a:solidFill>
              </a:rPr>
              <a:t>on </a:t>
            </a:r>
            <a:r>
              <a:rPr lang="en-US" dirty="0">
                <a:solidFill>
                  <a:srgbClr val="212529"/>
                </a:solidFill>
              </a:rPr>
              <a:t>your </a:t>
            </a:r>
            <a:r>
              <a:rPr lang="en-US" dirty="0" smtClean="0">
                <a:solidFill>
                  <a:srgbClr val="212529"/>
                </a:solidFill>
              </a:rPr>
              <a:t>accounts. Use settings to alert you of large purchases or purchase made out of your area.</a:t>
            </a:r>
          </a:p>
          <a:p>
            <a:endParaRPr lang="en-US" b="1" dirty="0">
              <a:solidFill>
                <a:srgbClr val="212529"/>
              </a:solidFill>
            </a:endParaRPr>
          </a:p>
          <a:p>
            <a:r>
              <a:rPr lang="en-US" b="1" i="1" dirty="0">
                <a:solidFill>
                  <a:srgbClr val="212529"/>
                </a:solidFill>
              </a:rPr>
              <a:t>Check for skimmers and hidden </a:t>
            </a:r>
            <a:r>
              <a:rPr lang="en-US" b="1" i="1" dirty="0" smtClean="0">
                <a:solidFill>
                  <a:srgbClr val="212529"/>
                </a:solidFill>
              </a:rPr>
              <a:t>cameras</a:t>
            </a:r>
            <a:endParaRPr lang="en-US" b="1" i="1" dirty="0">
              <a:solidFill>
                <a:srgbClr val="212529"/>
              </a:solidFill>
            </a:endParaRPr>
          </a:p>
          <a:p>
            <a:r>
              <a:rPr lang="en-US" dirty="0" smtClean="0">
                <a:solidFill>
                  <a:srgbClr val="212529"/>
                </a:solidFill>
              </a:rPr>
              <a:t>Prior using ANY credit card or </a:t>
            </a:r>
            <a:r>
              <a:rPr lang="en-US" dirty="0">
                <a:solidFill>
                  <a:srgbClr val="212529"/>
                </a:solidFill>
              </a:rPr>
              <a:t>ATM machine, check </a:t>
            </a:r>
            <a:r>
              <a:rPr lang="en-US" dirty="0" smtClean="0">
                <a:solidFill>
                  <a:srgbClr val="212529"/>
                </a:solidFill>
              </a:rPr>
              <a:t>it for additional hardware and cameras for </a:t>
            </a:r>
            <a:r>
              <a:rPr lang="en-US" dirty="0">
                <a:solidFill>
                  <a:srgbClr val="212529"/>
                </a:solidFill>
              </a:rPr>
              <a:t>"</a:t>
            </a:r>
            <a:r>
              <a:rPr lang="en-US" dirty="0" smtClean="0">
                <a:solidFill>
                  <a:srgbClr val="212529"/>
                </a:solidFill>
              </a:rPr>
              <a:t>skimming." </a:t>
            </a:r>
            <a:r>
              <a:rPr lang="en-US" dirty="0">
                <a:solidFill>
                  <a:srgbClr val="212529"/>
                </a:solidFill>
              </a:rPr>
              <a:t>If a card reader appears to have been tampered with, or something appears strange about an ATM machine, find another machine and notify someone in the store or </a:t>
            </a:r>
            <a:r>
              <a:rPr lang="en-US" dirty="0" smtClean="0">
                <a:solidFill>
                  <a:srgbClr val="212529"/>
                </a:solidFill>
              </a:rPr>
              <a:t>bank.</a:t>
            </a:r>
            <a:endParaRPr lang="en-US" b="0" i="0" dirty="0">
              <a:solidFill>
                <a:srgbClr val="212529"/>
              </a:solidFill>
              <a:effectLst/>
            </a:endParaRPr>
          </a:p>
        </p:txBody>
      </p:sp>
      <p:sp>
        <p:nvSpPr>
          <p:cNvPr id="4" name="Rectangle 3"/>
          <p:cNvSpPr/>
          <p:nvPr/>
        </p:nvSpPr>
        <p:spPr>
          <a:xfrm>
            <a:off x="5097614" y="674754"/>
            <a:ext cx="2418996" cy="523220"/>
          </a:xfrm>
          <a:prstGeom prst="rect">
            <a:avLst/>
          </a:prstGeom>
        </p:spPr>
        <p:txBody>
          <a:bodyPr wrap="none">
            <a:spAutoFit/>
          </a:bodyPr>
          <a:lstStyle/>
          <a:p>
            <a:r>
              <a:rPr lang="en-US" sz="2800" b="1" i="1" dirty="0" smtClean="0"/>
              <a:t>Banking Safety</a:t>
            </a:r>
            <a:endParaRPr lang="en-US" sz="2800" b="1" i="1" dirty="0"/>
          </a:p>
        </p:txBody>
      </p:sp>
      <p:pic>
        <p:nvPicPr>
          <p:cNvPr id="5" name="Picture 4"/>
          <p:cNvPicPr>
            <a:picLocks noChangeAspect="1"/>
          </p:cNvPicPr>
          <p:nvPr/>
        </p:nvPicPr>
        <p:blipFill>
          <a:blip r:embed="rId3"/>
          <a:stretch>
            <a:fillRect/>
          </a:stretch>
        </p:blipFill>
        <p:spPr>
          <a:xfrm>
            <a:off x="5385605" y="1412113"/>
            <a:ext cx="5937811" cy="3958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064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406">
                                          <p:stCondLst>
                                            <p:cond delay="0"/>
                                          </p:stCondLst>
                                        </p:cTn>
                                        <p:tgtEl>
                                          <p:spTgt spid="3">
                                            <p:txEl>
                                              <p:pRg st="0" end="0"/>
                                            </p:txEl>
                                          </p:spTgt>
                                        </p:tgtEl>
                                      </p:cBhvr>
                                    </p:animEffect>
                                    <p:anim calcmode="lin" valueType="num">
                                      <p:cBhvr>
                                        <p:cTn id="8" dur="1275"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465"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465" tmFilter="0, 0; 0.125,0.2665; 0.25,0.4; 0.375,0.465; 0.5,0.5;  0.625,0.535; 0.75,0.6; 0.875,0.7335; 1,1">
                                          <p:stCondLst>
                                            <p:cond delay="465"/>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232" tmFilter="0, 0; 0.125,0.2665; 0.25,0.4; 0.375,0.465; 0.5,0.5;  0.625,0.535; 0.75,0.6; 0.875,0.7335; 1,1">
                                          <p:stCondLst>
                                            <p:cond delay="927"/>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15" tmFilter="0, 0; 0.125,0.2665; 0.25,0.4; 0.375,0.465; 0.5,0.5;  0.625,0.535; 0.75,0.6; 0.875,0.7335; 1,1">
                                          <p:stCondLst>
                                            <p:cond delay="1159"/>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18">
                                          <p:stCondLst>
                                            <p:cond delay="455"/>
                                          </p:stCondLst>
                                        </p:cTn>
                                        <p:tgtEl>
                                          <p:spTgt spid="3">
                                            <p:txEl>
                                              <p:pRg st="0" end="0"/>
                                            </p:txEl>
                                          </p:spTgt>
                                        </p:tgtEl>
                                      </p:cBhvr>
                                      <p:to x="100000" y="60000"/>
                                    </p:animScale>
                                    <p:animScale>
                                      <p:cBhvr>
                                        <p:cTn id="14" dur="116" decel="50000">
                                          <p:stCondLst>
                                            <p:cond delay="473"/>
                                          </p:stCondLst>
                                        </p:cTn>
                                        <p:tgtEl>
                                          <p:spTgt spid="3">
                                            <p:txEl>
                                              <p:pRg st="0" end="0"/>
                                            </p:txEl>
                                          </p:spTgt>
                                        </p:tgtEl>
                                      </p:cBhvr>
                                      <p:to x="100000" y="100000"/>
                                    </p:animScale>
                                    <p:animScale>
                                      <p:cBhvr>
                                        <p:cTn id="15" dur="18">
                                          <p:stCondLst>
                                            <p:cond delay="918"/>
                                          </p:stCondLst>
                                        </p:cTn>
                                        <p:tgtEl>
                                          <p:spTgt spid="3">
                                            <p:txEl>
                                              <p:pRg st="0" end="0"/>
                                            </p:txEl>
                                          </p:spTgt>
                                        </p:tgtEl>
                                      </p:cBhvr>
                                      <p:to x="100000" y="80000"/>
                                    </p:animScale>
                                    <p:animScale>
                                      <p:cBhvr>
                                        <p:cTn id="16" dur="116" decel="50000">
                                          <p:stCondLst>
                                            <p:cond delay="937"/>
                                          </p:stCondLst>
                                        </p:cTn>
                                        <p:tgtEl>
                                          <p:spTgt spid="3">
                                            <p:txEl>
                                              <p:pRg st="0" end="0"/>
                                            </p:txEl>
                                          </p:spTgt>
                                        </p:tgtEl>
                                      </p:cBhvr>
                                      <p:to x="100000" y="100000"/>
                                    </p:animScale>
                                    <p:animScale>
                                      <p:cBhvr>
                                        <p:cTn id="17" dur="18">
                                          <p:stCondLst>
                                            <p:cond delay="1149"/>
                                          </p:stCondLst>
                                        </p:cTn>
                                        <p:tgtEl>
                                          <p:spTgt spid="3">
                                            <p:txEl>
                                              <p:pRg st="0" end="0"/>
                                            </p:txEl>
                                          </p:spTgt>
                                        </p:tgtEl>
                                      </p:cBhvr>
                                      <p:to x="100000" y="90000"/>
                                    </p:animScale>
                                    <p:animScale>
                                      <p:cBhvr>
                                        <p:cTn id="18" dur="116" decel="50000">
                                          <p:stCondLst>
                                            <p:cond delay="1168"/>
                                          </p:stCondLst>
                                        </p:cTn>
                                        <p:tgtEl>
                                          <p:spTgt spid="3">
                                            <p:txEl>
                                              <p:pRg st="0" end="0"/>
                                            </p:txEl>
                                          </p:spTgt>
                                        </p:tgtEl>
                                      </p:cBhvr>
                                      <p:to x="100000" y="100000"/>
                                    </p:animScale>
                                    <p:animScale>
                                      <p:cBhvr>
                                        <p:cTn id="19" dur="18">
                                          <p:stCondLst>
                                            <p:cond delay="1266"/>
                                          </p:stCondLst>
                                        </p:cTn>
                                        <p:tgtEl>
                                          <p:spTgt spid="3">
                                            <p:txEl>
                                              <p:pRg st="0" end="0"/>
                                            </p:txEl>
                                          </p:spTgt>
                                        </p:tgtEl>
                                      </p:cBhvr>
                                      <p:to x="100000" y="95000"/>
                                    </p:animScale>
                                    <p:animScale>
                                      <p:cBhvr>
                                        <p:cTn id="20" dur="116" decel="50000">
                                          <p:stCondLst>
                                            <p:cond delay="128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377">
                                          <p:stCondLst>
                                            <p:cond delay="0"/>
                                          </p:stCondLst>
                                        </p:cTn>
                                        <p:tgtEl>
                                          <p:spTgt spid="3">
                                            <p:txEl>
                                              <p:pRg st="3" end="3"/>
                                            </p:txEl>
                                          </p:spTgt>
                                        </p:tgtEl>
                                      </p:cBhvr>
                                    </p:animEffect>
                                    <p:anim calcmode="lin" valueType="num">
                                      <p:cBhvr>
                                        <p:cTn id="24" dur="1184"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5" dur="432"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26" dur="432" tmFilter="0, 0; 0.125,0.2665; 0.25,0.4; 0.375,0.465; 0.5,0.5;  0.625,0.535; 0.75,0.6; 0.875,0.7335; 1,1">
                                          <p:stCondLst>
                                            <p:cond delay="432"/>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27" dur="216" tmFilter="0, 0; 0.125,0.2665; 0.25,0.4; 0.375,0.465; 0.5,0.5;  0.625,0.535; 0.75,0.6; 0.875,0.7335; 1,1">
                                          <p:stCondLst>
                                            <p:cond delay="861"/>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28" dur="107" tmFilter="0, 0; 0.125,0.2665; 0.25,0.4; 0.375,0.465; 0.5,0.5;  0.625,0.535; 0.75,0.6; 0.875,0.7335; 1,1">
                                          <p:stCondLst>
                                            <p:cond delay="1076"/>
                                          </p:stCondLst>
                                        </p:cTn>
                                        <p:tgtEl>
                                          <p:spTgt spid="3">
                                            <p:txEl>
                                              <p:pRg st="3" end="3"/>
                                            </p:txEl>
                                          </p:spTgt>
                                        </p:tgtEl>
                                        <p:attrNameLst>
                                          <p:attrName>ppt_y</p:attrName>
                                        </p:attrNameLst>
                                      </p:cBhvr>
                                      <p:tavLst>
                                        <p:tav tm="0" fmla="#ppt_y-sin(pi*$)/81">
                                          <p:val>
                                            <p:fltVal val="0"/>
                                          </p:val>
                                        </p:tav>
                                        <p:tav tm="100000">
                                          <p:val>
                                            <p:fltVal val="1"/>
                                          </p:val>
                                        </p:tav>
                                      </p:tavLst>
                                    </p:anim>
                                    <p:animScale>
                                      <p:cBhvr>
                                        <p:cTn id="29" dur="17">
                                          <p:stCondLst>
                                            <p:cond delay="423"/>
                                          </p:stCondLst>
                                        </p:cTn>
                                        <p:tgtEl>
                                          <p:spTgt spid="3">
                                            <p:txEl>
                                              <p:pRg st="3" end="3"/>
                                            </p:txEl>
                                          </p:spTgt>
                                        </p:tgtEl>
                                      </p:cBhvr>
                                      <p:to x="100000" y="60000"/>
                                    </p:animScale>
                                    <p:animScale>
                                      <p:cBhvr>
                                        <p:cTn id="30" dur="108" decel="50000">
                                          <p:stCondLst>
                                            <p:cond delay="439"/>
                                          </p:stCondLst>
                                        </p:cTn>
                                        <p:tgtEl>
                                          <p:spTgt spid="3">
                                            <p:txEl>
                                              <p:pRg st="3" end="3"/>
                                            </p:txEl>
                                          </p:spTgt>
                                        </p:tgtEl>
                                      </p:cBhvr>
                                      <p:to x="100000" y="100000"/>
                                    </p:animScale>
                                    <p:animScale>
                                      <p:cBhvr>
                                        <p:cTn id="31" dur="17">
                                          <p:stCondLst>
                                            <p:cond delay="853"/>
                                          </p:stCondLst>
                                        </p:cTn>
                                        <p:tgtEl>
                                          <p:spTgt spid="3">
                                            <p:txEl>
                                              <p:pRg st="3" end="3"/>
                                            </p:txEl>
                                          </p:spTgt>
                                        </p:tgtEl>
                                      </p:cBhvr>
                                      <p:to x="100000" y="80000"/>
                                    </p:animScale>
                                    <p:animScale>
                                      <p:cBhvr>
                                        <p:cTn id="32" dur="108" decel="50000">
                                          <p:stCondLst>
                                            <p:cond delay="870"/>
                                          </p:stCondLst>
                                        </p:cTn>
                                        <p:tgtEl>
                                          <p:spTgt spid="3">
                                            <p:txEl>
                                              <p:pRg st="3" end="3"/>
                                            </p:txEl>
                                          </p:spTgt>
                                        </p:tgtEl>
                                      </p:cBhvr>
                                      <p:to x="100000" y="100000"/>
                                    </p:animScale>
                                    <p:animScale>
                                      <p:cBhvr>
                                        <p:cTn id="33" dur="17">
                                          <p:stCondLst>
                                            <p:cond delay="1067"/>
                                          </p:stCondLst>
                                        </p:cTn>
                                        <p:tgtEl>
                                          <p:spTgt spid="3">
                                            <p:txEl>
                                              <p:pRg st="3" end="3"/>
                                            </p:txEl>
                                          </p:spTgt>
                                        </p:tgtEl>
                                      </p:cBhvr>
                                      <p:to x="100000" y="90000"/>
                                    </p:animScale>
                                    <p:animScale>
                                      <p:cBhvr>
                                        <p:cTn id="34" dur="108" decel="50000">
                                          <p:stCondLst>
                                            <p:cond delay="1084"/>
                                          </p:stCondLst>
                                        </p:cTn>
                                        <p:tgtEl>
                                          <p:spTgt spid="3">
                                            <p:txEl>
                                              <p:pRg st="3" end="3"/>
                                            </p:txEl>
                                          </p:spTgt>
                                        </p:tgtEl>
                                      </p:cBhvr>
                                      <p:to x="100000" y="100000"/>
                                    </p:animScale>
                                    <p:animScale>
                                      <p:cBhvr>
                                        <p:cTn id="35" dur="17">
                                          <p:stCondLst>
                                            <p:cond delay="1175"/>
                                          </p:stCondLst>
                                        </p:cTn>
                                        <p:tgtEl>
                                          <p:spTgt spid="3">
                                            <p:txEl>
                                              <p:pRg st="3" end="3"/>
                                            </p:txEl>
                                          </p:spTgt>
                                        </p:tgtEl>
                                      </p:cBhvr>
                                      <p:to x="100000" y="95000"/>
                                    </p:animScale>
                                    <p:animScale>
                                      <p:cBhvr>
                                        <p:cTn id="36" dur="108" decel="50000">
                                          <p:stCondLst>
                                            <p:cond delay="1192"/>
                                          </p:stCondLst>
                                        </p:cTn>
                                        <p:tgtEl>
                                          <p:spTgt spid="3">
                                            <p:txEl>
                                              <p:pRg st="3" end="3"/>
                                            </p:txEl>
                                          </p:spTgt>
                                        </p:tgtEl>
                                      </p:cBhvr>
                                      <p:to x="100000" y="100000"/>
                                    </p:animScale>
                                  </p:childTnLst>
                                </p:cTn>
                              </p:par>
                              <p:par>
                                <p:cTn id="37" presetID="26" presetClass="entr" presetSubtype="0" fill="hold" nodeType="withEffect">
                                  <p:stCondLst>
                                    <p:cond delay="130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wipe(down)">
                                      <p:cBhvr>
                                        <p:cTn id="39" dur="406">
                                          <p:stCondLst>
                                            <p:cond delay="0"/>
                                          </p:stCondLst>
                                        </p:cTn>
                                        <p:tgtEl>
                                          <p:spTgt spid="3">
                                            <p:txEl>
                                              <p:pRg st="1" end="1"/>
                                            </p:txEl>
                                          </p:spTgt>
                                        </p:tgtEl>
                                      </p:cBhvr>
                                    </p:animEffect>
                                    <p:anim calcmode="lin" valueType="num">
                                      <p:cBhvr>
                                        <p:cTn id="40" dur="1275"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41" dur="465"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42" dur="465" tmFilter="0, 0; 0.125,0.2665; 0.25,0.4; 0.375,0.465; 0.5,0.5;  0.625,0.535; 0.75,0.6; 0.875,0.7335; 1,1">
                                          <p:stCondLst>
                                            <p:cond delay="465"/>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43" dur="232" tmFilter="0, 0; 0.125,0.2665; 0.25,0.4; 0.375,0.465; 0.5,0.5;  0.625,0.535; 0.75,0.6; 0.875,0.7335; 1,1">
                                          <p:stCondLst>
                                            <p:cond delay="927"/>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44" dur="115" tmFilter="0, 0; 0.125,0.2665; 0.25,0.4; 0.375,0.465; 0.5,0.5;  0.625,0.535; 0.75,0.6; 0.875,0.7335; 1,1">
                                          <p:stCondLst>
                                            <p:cond delay="1159"/>
                                          </p:stCondLst>
                                        </p:cTn>
                                        <p:tgtEl>
                                          <p:spTgt spid="3">
                                            <p:txEl>
                                              <p:pRg st="1" end="1"/>
                                            </p:txEl>
                                          </p:spTgt>
                                        </p:tgtEl>
                                        <p:attrNameLst>
                                          <p:attrName>ppt_y</p:attrName>
                                        </p:attrNameLst>
                                      </p:cBhvr>
                                      <p:tavLst>
                                        <p:tav tm="0" fmla="#ppt_y-sin(pi*$)/81">
                                          <p:val>
                                            <p:fltVal val="0"/>
                                          </p:val>
                                        </p:tav>
                                        <p:tav tm="100000">
                                          <p:val>
                                            <p:fltVal val="1"/>
                                          </p:val>
                                        </p:tav>
                                      </p:tavLst>
                                    </p:anim>
                                    <p:animScale>
                                      <p:cBhvr>
                                        <p:cTn id="45" dur="18">
                                          <p:stCondLst>
                                            <p:cond delay="455"/>
                                          </p:stCondLst>
                                        </p:cTn>
                                        <p:tgtEl>
                                          <p:spTgt spid="3">
                                            <p:txEl>
                                              <p:pRg st="1" end="1"/>
                                            </p:txEl>
                                          </p:spTgt>
                                        </p:tgtEl>
                                      </p:cBhvr>
                                      <p:to x="100000" y="60000"/>
                                    </p:animScale>
                                    <p:animScale>
                                      <p:cBhvr>
                                        <p:cTn id="46" dur="116" decel="50000">
                                          <p:stCondLst>
                                            <p:cond delay="473"/>
                                          </p:stCondLst>
                                        </p:cTn>
                                        <p:tgtEl>
                                          <p:spTgt spid="3">
                                            <p:txEl>
                                              <p:pRg st="1" end="1"/>
                                            </p:txEl>
                                          </p:spTgt>
                                        </p:tgtEl>
                                      </p:cBhvr>
                                      <p:to x="100000" y="100000"/>
                                    </p:animScale>
                                    <p:animScale>
                                      <p:cBhvr>
                                        <p:cTn id="47" dur="18">
                                          <p:stCondLst>
                                            <p:cond delay="918"/>
                                          </p:stCondLst>
                                        </p:cTn>
                                        <p:tgtEl>
                                          <p:spTgt spid="3">
                                            <p:txEl>
                                              <p:pRg st="1" end="1"/>
                                            </p:txEl>
                                          </p:spTgt>
                                        </p:tgtEl>
                                      </p:cBhvr>
                                      <p:to x="100000" y="80000"/>
                                    </p:animScale>
                                    <p:animScale>
                                      <p:cBhvr>
                                        <p:cTn id="48" dur="116" decel="50000">
                                          <p:stCondLst>
                                            <p:cond delay="937"/>
                                          </p:stCondLst>
                                        </p:cTn>
                                        <p:tgtEl>
                                          <p:spTgt spid="3">
                                            <p:txEl>
                                              <p:pRg st="1" end="1"/>
                                            </p:txEl>
                                          </p:spTgt>
                                        </p:tgtEl>
                                      </p:cBhvr>
                                      <p:to x="100000" y="100000"/>
                                    </p:animScale>
                                    <p:animScale>
                                      <p:cBhvr>
                                        <p:cTn id="49" dur="18">
                                          <p:stCondLst>
                                            <p:cond delay="1149"/>
                                          </p:stCondLst>
                                        </p:cTn>
                                        <p:tgtEl>
                                          <p:spTgt spid="3">
                                            <p:txEl>
                                              <p:pRg st="1" end="1"/>
                                            </p:txEl>
                                          </p:spTgt>
                                        </p:tgtEl>
                                      </p:cBhvr>
                                      <p:to x="100000" y="90000"/>
                                    </p:animScale>
                                    <p:animScale>
                                      <p:cBhvr>
                                        <p:cTn id="50" dur="116" decel="50000">
                                          <p:stCondLst>
                                            <p:cond delay="1168"/>
                                          </p:stCondLst>
                                        </p:cTn>
                                        <p:tgtEl>
                                          <p:spTgt spid="3">
                                            <p:txEl>
                                              <p:pRg st="1" end="1"/>
                                            </p:txEl>
                                          </p:spTgt>
                                        </p:tgtEl>
                                      </p:cBhvr>
                                      <p:to x="100000" y="100000"/>
                                    </p:animScale>
                                    <p:animScale>
                                      <p:cBhvr>
                                        <p:cTn id="51" dur="18">
                                          <p:stCondLst>
                                            <p:cond delay="1266"/>
                                          </p:stCondLst>
                                        </p:cTn>
                                        <p:tgtEl>
                                          <p:spTgt spid="3">
                                            <p:txEl>
                                              <p:pRg st="1" end="1"/>
                                            </p:txEl>
                                          </p:spTgt>
                                        </p:tgtEl>
                                      </p:cBhvr>
                                      <p:to x="100000" y="95000"/>
                                    </p:animScale>
                                    <p:animScale>
                                      <p:cBhvr>
                                        <p:cTn id="52" dur="116" decel="50000">
                                          <p:stCondLst>
                                            <p:cond delay="1284"/>
                                          </p:stCondLst>
                                        </p:cTn>
                                        <p:tgtEl>
                                          <p:spTgt spid="3">
                                            <p:txEl>
                                              <p:pRg st="1" end="1"/>
                                            </p:txEl>
                                          </p:spTgt>
                                        </p:tgtEl>
                                      </p:cBhvr>
                                      <p:to x="100000" y="100000"/>
                                    </p:animScale>
                                  </p:childTnLst>
                                </p:cTn>
                              </p:par>
                              <p:par>
                                <p:cTn id="53" presetID="26" presetClass="entr" presetSubtype="0" fill="hold" nodeType="withEffect">
                                  <p:stCondLst>
                                    <p:cond delay="1300"/>
                                  </p:stCondLst>
                                  <p:childTnLst>
                                    <p:set>
                                      <p:cBhvr>
                                        <p:cTn id="54" dur="1" fill="hold">
                                          <p:stCondLst>
                                            <p:cond delay="0"/>
                                          </p:stCondLst>
                                        </p:cTn>
                                        <p:tgtEl>
                                          <p:spTgt spid="3">
                                            <p:txEl>
                                              <p:pRg st="4" end="4"/>
                                            </p:txEl>
                                          </p:spTgt>
                                        </p:tgtEl>
                                        <p:attrNameLst>
                                          <p:attrName>style.visibility</p:attrName>
                                        </p:attrNameLst>
                                      </p:cBhvr>
                                      <p:to>
                                        <p:strVal val="visible"/>
                                      </p:to>
                                    </p:set>
                                    <p:animEffect transition="in" filter="wipe(down)">
                                      <p:cBhvr>
                                        <p:cTn id="55" dur="435">
                                          <p:stCondLst>
                                            <p:cond delay="0"/>
                                          </p:stCondLst>
                                        </p:cTn>
                                        <p:tgtEl>
                                          <p:spTgt spid="3">
                                            <p:txEl>
                                              <p:pRg st="4" end="4"/>
                                            </p:txEl>
                                          </p:spTgt>
                                        </p:tgtEl>
                                      </p:cBhvr>
                                    </p:animEffect>
                                    <p:anim calcmode="lin" valueType="num">
                                      <p:cBhvr>
                                        <p:cTn id="56" dur="1367"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3">
                                            <p:txEl>
                                              <p:pRg st="4" end="4"/>
                                            </p:txEl>
                                          </p:spTgt>
                                        </p:tgtEl>
                                        <p:attrNameLst>
                                          <p:attrName>ppt_y</p:attrName>
                                        </p:attrNameLst>
                                      </p:cBhvr>
                                      <p:tavLst>
                                        <p:tav tm="0" fmla="#ppt_y-sin(pi*$)/81">
                                          <p:val>
                                            <p:fltVal val="0"/>
                                          </p:val>
                                        </p:tav>
                                        <p:tav tm="100000">
                                          <p:val>
                                            <p:fltVal val="1"/>
                                          </p:val>
                                        </p:tav>
                                      </p:tavLst>
                                    </p:anim>
                                    <p:animScale>
                                      <p:cBhvr>
                                        <p:cTn id="61" dur="19">
                                          <p:stCondLst>
                                            <p:cond delay="488"/>
                                          </p:stCondLst>
                                        </p:cTn>
                                        <p:tgtEl>
                                          <p:spTgt spid="3">
                                            <p:txEl>
                                              <p:pRg st="4" end="4"/>
                                            </p:txEl>
                                          </p:spTgt>
                                        </p:tgtEl>
                                      </p:cBhvr>
                                      <p:to x="100000" y="60000"/>
                                    </p:animScale>
                                    <p:animScale>
                                      <p:cBhvr>
                                        <p:cTn id="62" dur="125" decel="50000">
                                          <p:stCondLst>
                                            <p:cond delay="507"/>
                                          </p:stCondLst>
                                        </p:cTn>
                                        <p:tgtEl>
                                          <p:spTgt spid="3">
                                            <p:txEl>
                                              <p:pRg st="4" end="4"/>
                                            </p:txEl>
                                          </p:spTgt>
                                        </p:tgtEl>
                                      </p:cBhvr>
                                      <p:to x="100000" y="100000"/>
                                    </p:animScale>
                                    <p:animScale>
                                      <p:cBhvr>
                                        <p:cTn id="63" dur="19">
                                          <p:stCondLst>
                                            <p:cond delay="984"/>
                                          </p:stCondLst>
                                        </p:cTn>
                                        <p:tgtEl>
                                          <p:spTgt spid="3">
                                            <p:txEl>
                                              <p:pRg st="4" end="4"/>
                                            </p:txEl>
                                          </p:spTgt>
                                        </p:tgtEl>
                                      </p:cBhvr>
                                      <p:to x="100000" y="80000"/>
                                    </p:animScale>
                                    <p:animScale>
                                      <p:cBhvr>
                                        <p:cTn id="64" dur="125" decel="50000">
                                          <p:stCondLst>
                                            <p:cond delay="1004"/>
                                          </p:stCondLst>
                                        </p:cTn>
                                        <p:tgtEl>
                                          <p:spTgt spid="3">
                                            <p:txEl>
                                              <p:pRg st="4" end="4"/>
                                            </p:txEl>
                                          </p:spTgt>
                                        </p:tgtEl>
                                      </p:cBhvr>
                                      <p:to x="100000" y="100000"/>
                                    </p:animScale>
                                    <p:animScale>
                                      <p:cBhvr>
                                        <p:cTn id="65" dur="19">
                                          <p:stCondLst>
                                            <p:cond delay="1232"/>
                                          </p:stCondLst>
                                        </p:cTn>
                                        <p:tgtEl>
                                          <p:spTgt spid="3">
                                            <p:txEl>
                                              <p:pRg st="4" end="4"/>
                                            </p:txEl>
                                          </p:spTgt>
                                        </p:tgtEl>
                                      </p:cBhvr>
                                      <p:to x="100000" y="90000"/>
                                    </p:animScale>
                                    <p:animScale>
                                      <p:cBhvr>
                                        <p:cTn id="66" dur="125" decel="50000">
                                          <p:stCondLst>
                                            <p:cond delay="1251"/>
                                          </p:stCondLst>
                                        </p:cTn>
                                        <p:tgtEl>
                                          <p:spTgt spid="3">
                                            <p:txEl>
                                              <p:pRg st="4" end="4"/>
                                            </p:txEl>
                                          </p:spTgt>
                                        </p:tgtEl>
                                      </p:cBhvr>
                                      <p:to x="100000" y="100000"/>
                                    </p:animScale>
                                    <p:animScale>
                                      <p:cBhvr>
                                        <p:cTn id="67" dur="19">
                                          <p:stCondLst>
                                            <p:cond delay="1356"/>
                                          </p:stCondLst>
                                        </p:cTn>
                                        <p:tgtEl>
                                          <p:spTgt spid="3">
                                            <p:txEl>
                                              <p:pRg st="4" end="4"/>
                                            </p:txEl>
                                          </p:spTgt>
                                        </p:tgtEl>
                                      </p:cBhvr>
                                      <p:to x="100000" y="95000"/>
                                    </p:animScale>
                                    <p:animScale>
                                      <p:cBhvr>
                                        <p:cTn id="68" dur="125" decel="50000">
                                          <p:stCondLst>
                                            <p:cond delay="1376"/>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TextBox 2"/>
          <p:cNvSpPr txBox="1"/>
          <p:nvPr/>
        </p:nvSpPr>
        <p:spPr>
          <a:xfrm>
            <a:off x="5943600" y="2895600"/>
            <a:ext cx="990600" cy="369332"/>
          </a:xfrm>
          <a:prstGeom prst="rect">
            <a:avLst/>
          </a:prstGeom>
          <a:noFill/>
        </p:spPr>
        <p:txBody>
          <a:bodyPr wrap="square" rtlCol="0">
            <a:spAutoFit/>
          </a:bodyPr>
          <a:lstStyle/>
          <a:p>
            <a:endParaRPr lang="en-US" dirty="0">
              <a:solidFill>
                <a:prstClr val="black"/>
              </a:solidFill>
            </a:endParaRPr>
          </a:p>
        </p:txBody>
      </p:sp>
      <p:sp>
        <p:nvSpPr>
          <p:cNvPr id="4" name="AutoShape 2" descr="Safe Home Smart Home: Safety Device For Every Family Member"/>
          <p:cNvSpPr txBox="1">
            <a:spLocks noChangeAspect="1" noChangeArrowheads="1"/>
          </p:cNvSpPr>
          <p:nvPr/>
        </p:nvSpPr>
        <p:spPr bwMode="auto">
          <a:xfrm>
            <a:off x="5536186" y="1723156"/>
            <a:ext cx="6475361" cy="503248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smtClean="0">
                <a:solidFill>
                  <a:srgbClr val="000000"/>
                </a:solidFill>
              </a:rPr>
              <a:t>One of the best ways to maximize your safety and minimize your risk is to follow some very simple security rules:</a:t>
            </a:r>
          </a:p>
          <a:p>
            <a:pPr algn="l"/>
            <a:r>
              <a:rPr lang="en-US" sz="1800" dirty="0" smtClean="0">
                <a:solidFill>
                  <a:srgbClr val="000000"/>
                </a:solidFill>
              </a:rPr>
              <a:t>Walk with a friend whenever possible.</a:t>
            </a:r>
          </a:p>
          <a:p>
            <a:pPr algn="l"/>
            <a:r>
              <a:rPr lang="en-US" sz="1800" dirty="0" smtClean="0">
                <a:solidFill>
                  <a:srgbClr val="000000"/>
                </a:solidFill>
              </a:rPr>
              <a:t>Always be aware of your surroundings and the people around you, no matter whether it is day or night.</a:t>
            </a:r>
          </a:p>
          <a:p>
            <a:pPr algn="l"/>
            <a:r>
              <a:rPr lang="en-US" sz="1800" dirty="0" smtClean="0">
                <a:solidFill>
                  <a:srgbClr val="000000"/>
                </a:solidFill>
              </a:rPr>
              <a:t>Use well-lighted, well-traveled routes. Avoid dark, vacant or deserted areas.</a:t>
            </a:r>
          </a:p>
          <a:p>
            <a:pPr algn="l"/>
            <a:r>
              <a:rPr lang="en-US" sz="1800" dirty="0" smtClean="0">
                <a:solidFill>
                  <a:srgbClr val="000000"/>
                </a:solidFill>
              </a:rPr>
              <a:t>Walk with confidence. Show that you are aware and in control. Body language works.</a:t>
            </a:r>
          </a:p>
          <a:p>
            <a:pPr algn="l"/>
            <a:r>
              <a:rPr lang="en-US" sz="1800" dirty="0" smtClean="0">
                <a:solidFill>
                  <a:srgbClr val="000000"/>
                </a:solidFill>
              </a:rPr>
              <a:t>Trust your instincts. If someone or something makes you feel uneasy, get out or get away.</a:t>
            </a:r>
          </a:p>
          <a:p>
            <a:pPr algn="l"/>
            <a:r>
              <a:rPr lang="en-US" sz="1800" dirty="0" smtClean="0">
                <a:solidFill>
                  <a:srgbClr val="000000"/>
                </a:solidFill>
              </a:rPr>
              <a:t>If you feel you are being followed, move to a well-lighted and populated area or building, such as a store or restaurant, and call for assistance.</a:t>
            </a:r>
          </a:p>
        </p:txBody>
      </p:sp>
      <p:sp>
        <p:nvSpPr>
          <p:cNvPr id="5" name="Rectangle 4"/>
          <p:cNvSpPr/>
          <p:nvPr/>
        </p:nvSpPr>
        <p:spPr>
          <a:xfrm>
            <a:off x="3469915" y="279311"/>
            <a:ext cx="5676362" cy="584775"/>
          </a:xfrm>
          <a:prstGeom prst="rect">
            <a:avLst/>
          </a:prstGeom>
        </p:spPr>
        <p:txBody>
          <a:bodyPr wrap="none">
            <a:spAutoFit/>
          </a:bodyPr>
          <a:lstStyle/>
          <a:p>
            <a:pPr lvl="0" algn="ctr"/>
            <a:r>
              <a:rPr lang="en-US" sz="3200" b="1" i="1" dirty="0">
                <a:solidFill>
                  <a:prstClr val="black"/>
                </a:solidFill>
              </a:rPr>
              <a:t>How to </a:t>
            </a:r>
            <a:r>
              <a:rPr lang="en-US" sz="3200" b="1" i="1" dirty="0" smtClean="0">
                <a:solidFill>
                  <a:prstClr val="black"/>
                </a:solidFill>
              </a:rPr>
              <a:t>Keep Safe When Outside</a:t>
            </a:r>
            <a:endParaRPr lang="en-US" sz="3200" b="1" i="1" dirty="0">
              <a:solidFill>
                <a:prstClr val="black"/>
              </a:solidFill>
            </a:endParaRPr>
          </a:p>
        </p:txBody>
      </p:sp>
      <p:pic>
        <p:nvPicPr>
          <p:cNvPr id="7" name="Picture 6"/>
          <p:cNvPicPr>
            <a:picLocks noChangeAspect="1"/>
          </p:cNvPicPr>
          <p:nvPr/>
        </p:nvPicPr>
        <p:blipFill>
          <a:blip r:embed="rId3"/>
          <a:stretch>
            <a:fillRect/>
          </a:stretch>
        </p:blipFill>
        <p:spPr>
          <a:xfrm>
            <a:off x="395515" y="1513458"/>
            <a:ext cx="4572000" cy="3429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5296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2600" fill="hold"/>
                                        <p:tgtEl>
                                          <p:spTgt spid="7"/>
                                        </p:tgtEl>
                                        <p:attrNameLst>
                                          <p:attrName>ppt_x</p:attrName>
                                        </p:attrNameLst>
                                      </p:cBhvr>
                                      <p:tavLst>
                                        <p:tav tm="0">
                                          <p:val>
                                            <p:strVal val="#ppt_x"/>
                                          </p:val>
                                        </p:tav>
                                        <p:tav tm="100000">
                                          <p:val>
                                            <p:strVal val="#ppt_x"/>
                                          </p:val>
                                        </p:tav>
                                      </p:tavLst>
                                    </p:anim>
                                    <p:anim calcmode="lin" valueType="num">
                                      <p:cBhvr additive="base">
                                        <p:cTn id="8" dur="26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2600"/>
                            </p:stCondLst>
                            <p:childTnLst>
                              <p:par>
                                <p:cTn id="10" presetID="2" presetClass="entr" presetSubtype="4" fill="hold" nodeType="after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1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1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4100"/>
                            </p:stCondLst>
                            <p:childTnLst>
                              <p:par>
                                <p:cTn id="15" presetID="2" presetClass="entr" presetSubtype="4" fill="hold" nodeType="after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calcmode="lin" valueType="num">
                                      <p:cBhvr additive="base">
                                        <p:cTn id="17" dur="1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8" dur="1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600"/>
                            </p:stCondLst>
                            <p:childTnLst>
                              <p:par>
                                <p:cTn id="20" presetID="2" presetClass="entr" presetSubtype="4" fill="hold" nodeType="after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calcmode="lin" valueType="num">
                                      <p:cBhvr additive="base">
                                        <p:cTn id="22" dur="1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3" dur="1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par>
                          <p:cTn id="24" fill="hold">
                            <p:stCondLst>
                              <p:cond delay="7100"/>
                            </p:stCondLst>
                            <p:childTnLst>
                              <p:par>
                                <p:cTn id="25" presetID="2" presetClass="entr" presetSubtype="4" fill="hold" nodeType="after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calcmode="lin" valueType="num">
                                      <p:cBhvr additive="base">
                                        <p:cTn id="27" dur="1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8" dur="1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par>
                          <p:cTn id="29" fill="hold">
                            <p:stCondLst>
                              <p:cond delay="8600"/>
                            </p:stCondLst>
                            <p:childTnLst>
                              <p:par>
                                <p:cTn id="30" presetID="2" presetClass="entr" presetSubtype="4" fill="hold" nodeType="after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calcmode="lin" valueType="num">
                                      <p:cBhvr additive="base">
                                        <p:cTn id="32" dur="1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3" dur="1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0100"/>
                            </p:stCondLst>
                            <p:childTnLst>
                              <p:par>
                                <p:cTn id="35" presetID="2" presetClass="entr" presetSubtype="4" fill="hold" nodeType="after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1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1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9" fill="hold">
                            <p:stCondLst>
                              <p:cond delay="11600"/>
                            </p:stCondLst>
                            <p:childTnLst>
                              <p:par>
                                <p:cTn id="40" presetID="2" presetClass="entr" presetSubtype="4" fill="hold" nodeType="after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 calcmode="lin" valueType="num">
                                      <p:cBhvr additive="base">
                                        <p:cTn id="42" dur="1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3" dur="1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TextBox 2"/>
          <p:cNvSpPr txBox="1"/>
          <p:nvPr/>
        </p:nvSpPr>
        <p:spPr>
          <a:xfrm>
            <a:off x="5943600" y="2895600"/>
            <a:ext cx="990600" cy="369332"/>
          </a:xfrm>
          <a:prstGeom prst="rect">
            <a:avLst/>
          </a:prstGeom>
          <a:noFill/>
        </p:spPr>
        <p:txBody>
          <a:bodyPr wrap="square" rtlCol="0">
            <a:spAutoFit/>
          </a:bodyPr>
          <a:lstStyle/>
          <a:p>
            <a:endParaRPr lang="en-US" dirty="0">
              <a:solidFill>
                <a:prstClr val="black"/>
              </a:solidFill>
            </a:endParaRPr>
          </a:p>
        </p:txBody>
      </p:sp>
      <p:sp>
        <p:nvSpPr>
          <p:cNvPr id="4" name="TextBox 3"/>
          <p:cNvSpPr txBox="1"/>
          <p:nvPr/>
        </p:nvSpPr>
        <p:spPr>
          <a:xfrm>
            <a:off x="3790451" y="730532"/>
            <a:ext cx="5296898" cy="523220"/>
          </a:xfrm>
          <a:prstGeom prst="rect">
            <a:avLst/>
          </a:prstGeom>
          <a:noFill/>
        </p:spPr>
        <p:txBody>
          <a:bodyPr wrap="square" rtlCol="0">
            <a:spAutoFit/>
          </a:bodyPr>
          <a:lstStyle/>
          <a:p>
            <a:r>
              <a:rPr lang="en-US" sz="2800" b="1" i="1" dirty="0" smtClean="0"/>
              <a:t>How to Keep Safe when Outside</a:t>
            </a:r>
            <a:endParaRPr lang="en-US" sz="2800" b="1" i="1" dirty="0"/>
          </a:p>
        </p:txBody>
      </p:sp>
      <p:pic>
        <p:nvPicPr>
          <p:cNvPr id="5" name="Picture 4"/>
          <p:cNvPicPr>
            <a:picLocks noChangeAspect="1"/>
          </p:cNvPicPr>
          <p:nvPr/>
        </p:nvPicPr>
        <p:blipFill>
          <a:blip r:embed="rId3"/>
          <a:stretch>
            <a:fillRect/>
          </a:stretch>
        </p:blipFill>
        <p:spPr>
          <a:xfrm>
            <a:off x="6709913" y="1729830"/>
            <a:ext cx="5075400" cy="3383600"/>
          </a:xfrm>
          <a:prstGeom prst="rect">
            <a:avLst/>
          </a:prstGeom>
          <a:effectLst>
            <a:outerShdw blurRad="76200" dir="13500000" sy="23000" kx="1200000" algn="br" rotWithShape="0">
              <a:prstClr val="black">
                <a:alpha val="20000"/>
              </a:prstClr>
            </a:outerShdw>
          </a:effectLst>
        </p:spPr>
      </p:pic>
      <p:sp>
        <p:nvSpPr>
          <p:cNvPr id="7" name="Rectangle 6"/>
          <p:cNvSpPr/>
          <p:nvPr/>
        </p:nvSpPr>
        <p:spPr>
          <a:xfrm>
            <a:off x="712835" y="1692902"/>
            <a:ext cx="6731193" cy="5016758"/>
          </a:xfrm>
          <a:prstGeom prst="rect">
            <a:avLst/>
          </a:prstGeom>
        </p:spPr>
        <p:txBody>
          <a:bodyPr wrap="square">
            <a:spAutoFit/>
          </a:bodyPr>
          <a:lstStyle/>
          <a:p>
            <a:pPr marL="285750" indent="-285750">
              <a:buFont typeface="Arial" panose="020B0604020202020204" pitchFamily="34" charset="0"/>
              <a:buChar char="•"/>
            </a:pPr>
            <a:r>
              <a:rPr lang="en-US" sz="1600" dirty="0" smtClean="0">
                <a:solidFill>
                  <a:srgbClr val="000000"/>
                </a:solidFill>
                <a:latin typeface="Times New Roman" panose="02020603050405020304" pitchFamily="18" charset="0"/>
              </a:rPr>
              <a:t>Tell </a:t>
            </a:r>
            <a:r>
              <a:rPr lang="en-US" sz="1600" dirty="0">
                <a:solidFill>
                  <a:srgbClr val="000000"/>
                </a:solidFill>
                <a:latin typeface="Times New Roman" panose="02020603050405020304" pitchFamily="18" charset="0"/>
              </a:rPr>
              <a:t>a friend, colleague or Security where you are and when you plan to leave</a:t>
            </a:r>
            <a:r>
              <a:rPr lang="en-US" sz="1600" dirty="0" smtClean="0">
                <a:solidFill>
                  <a:srgbClr val="000000"/>
                </a:solidFill>
                <a:latin typeface="Times New Roman" panose="02020603050405020304" pitchFamily="18" charset="0"/>
              </a:rPr>
              <a:t>.</a:t>
            </a:r>
          </a:p>
          <a:p>
            <a:pPr marL="285750" indent="-285750">
              <a:buFont typeface="Arial" panose="020B0604020202020204" pitchFamily="34" charset="0"/>
              <a:buChar char="•"/>
            </a:pPr>
            <a:endParaRPr lang="en-US" sz="1600" dirty="0" smtClean="0">
              <a:solidFill>
                <a:srgbClr val="000000"/>
              </a:solidFill>
              <a:latin typeface="Times New Roman" panose="02020603050405020304" pitchFamily="18" charset="0"/>
            </a:endParaRPr>
          </a:p>
          <a:p>
            <a:pPr marL="285750" indent="-285750">
              <a:buFont typeface="Arial" panose="020B0604020202020204" pitchFamily="34" charset="0"/>
              <a:buChar char="•"/>
            </a:pPr>
            <a:r>
              <a:rPr lang="en-US" sz="1600" dirty="0" smtClean="0">
                <a:solidFill>
                  <a:srgbClr val="000000"/>
                </a:solidFill>
                <a:latin typeface="Times New Roman" panose="02020603050405020304" pitchFamily="18" charset="0"/>
              </a:rPr>
              <a:t>Utilize safety in numbers concepts when meeting people.</a:t>
            </a:r>
          </a:p>
          <a:p>
            <a:pPr marL="285750" indent="-285750">
              <a:buFont typeface="Arial" panose="020B0604020202020204" pitchFamily="34" charset="0"/>
              <a:buChar char="•"/>
            </a:pPr>
            <a:endParaRPr lang="en-US" sz="1600" dirty="0">
              <a:solidFill>
                <a:srgbClr val="000000"/>
              </a:solidFill>
              <a:latin typeface="Times New Roman" panose="02020603050405020304" pitchFamily="18" charset="0"/>
            </a:endParaRPr>
          </a:p>
          <a:p>
            <a:pPr marL="285750" indent="-285750">
              <a:buFont typeface="Arial" panose="020B0604020202020204" pitchFamily="34" charset="0"/>
              <a:buChar char="•"/>
            </a:pPr>
            <a:r>
              <a:rPr lang="en-US" sz="1600" dirty="0" smtClean="0">
                <a:solidFill>
                  <a:srgbClr val="000000"/>
                </a:solidFill>
                <a:latin typeface="Times New Roman" panose="02020603050405020304" pitchFamily="18" charset="0"/>
              </a:rPr>
              <a:t>Be cautious of online Craigslist or FB Marketplace meetings. Meet in a safe location.</a:t>
            </a:r>
            <a:endParaRPr lang="en-US" sz="1600" dirty="0">
              <a:solidFill>
                <a:srgbClr val="000000"/>
              </a:solidFill>
              <a:latin typeface="Times New Roman" panose="02020603050405020304" pitchFamily="18" charset="0"/>
            </a:endParaRPr>
          </a:p>
          <a:p>
            <a:pPr marL="285750" indent="-285750">
              <a:buFont typeface="Arial" panose="020B0604020202020204" pitchFamily="34" charset="0"/>
              <a:buChar char="•"/>
            </a:pPr>
            <a:endParaRPr lang="en-US" sz="1600" dirty="0">
              <a:solidFill>
                <a:srgbClr val="000000"/>
              </a:solidFill>
              <a:latin typeface="Times New Roman" panose="02020603050405020304" pitchFamily="18" charset="0"/>
            </a:endParaRPr>
          </a:p>
          <a:p>
            <a:pPr marL="285750" indent="-285750">
              <a:buFont typeface="Arial" panose="020B0604020202020204" pitchFamily="34" charset="0"/>
              <a:buChar char="•"/>
            </a:pPr>
            <a:r>
              <a:rPr lang="en-US" sz="1600" dirty="0">
                <a:solidFill>
                  <a:srgbClr val="000000"/>
                </a:solidFill>
                <a:latin typeface="Times New Roman" panose="02020603050405020304" pitchFamily="18" charset="0"/>
              </a:rPr>
              <a:t>Arrange to meet a friend or request an escort from Security when you leave.</a:t>
            </a:r>
          </a:p>
          <a:p>
            <a:pPr marL="285750" indent="-285750">
              <a:buFont typeface="Arial" panose="020B0604020202020204" pitchFamily="34" charset="0"/>
              <a:buChar char="•"/>
            </a:pPr>
            <a:endParaRPr lang="en-US" sz="1600" dirty="0">
              <a:solidFill>
                <a:srgbClr val="000000"/>
              </a:solidFill>
              <a:latin typeface="Times New Roman" panose="02020603050405020304" pitchFamily="18" charset="0"/>
            </a:endParaRPr>
          </a:p>
          <a:p>
            <a:pPr marL="285750" indent="-285750">
              <a:buFont typeface="Arial" panose="020B0604020202020204" pitchFamily="34" charset="0"/>
              <a:buChar char="•"/>
            </a:pPr>
            <a:r>
              <a:rPr lang="en-US" sz="1600" dirty="0">
                <a:solidFill>
                  <a:srgbClr val="000000"/>
                </a:solidFill>
                <a:latin typeface="Times New Roman" panose="02020603050405020304" pitchFamily="18" charset="0"/>
              </a:rPr>
              <a:t>When you are out by car, park in well-lighted areas. Avoid parking in secluded parts of a parking lot. Stick to high traffic areas.</a:t>
            </a:r>
          </a:p>
          <a:p>
            <a:pPr marL="285750" indent="-285750">
              <a:buFont typeface="Arial" panose="020B0604020202020204" pitchFamily="34" charset="0"/>
              <a:buChar char="•"/>
            </a:pPr>
            <a:endParaRPr lang="en-US" sz="1600" dirty="0">
              <a:solidFill>
                <a:srgbClr val="000000"/>
              </a:solidFill>
              <a:latin typeface="Times New Roman" panose="02020603050405020304" pitchFamily="18" charset="0"/>
            </a:endParaRPr>
          </a:p>
          <a:p>
            <a:pPr marL="285750" indent="-285750">
              <a:buFont typeface="Arial" panose="020B0604020202020204" pitchFamily="34" charset="0"/>
              <a:buChar char="•"/>
            </a:pPr>
            <a:r>
              <a:rPr lang="en-US" sz="1600" dirty="0">
                <a:solidFill>
                  <a:srgbClr val="000000"/>
                </a:solidFill>
                <a:latin typeface="Times New Roman" panose="02020603050405020304" pitchFamily="18" charset="0"/>
              </a:rPr>
              <a:t>When out shopping, don't carry large bundles or packages. It distracts you from your surroundings and makes you a potential target for a thief</a:t>
            </a:r>
            <a:r>
              <a:rPr lang="en-US" sz="1600" dirty="0" smtClean="0">
                <a:solidFill>
                  <a:srgbClr val="000000"/>
                </a:solidFill>
                <a:latin typeface="Times New Roman" panose="02020603050405020304" pitchFamily="18" charset="0"/>
              </a:rPr>
              <a:t>.</a:t>
            </a:r>
          </a:p>
          <a:p>
            <a:pPr marL="285750" indent="-285750">
              <a:buFont typeface="Arial" panose="020B0604020202020204" pitchFamily="34" charset="0"/>
              <a:buChar char="•"/>
            </a:pPr>
            <a:endParaRPr lang="en-US" sz="1600" dirty="0">
              <a:solidFill>
                <a:srgbClr val="000000"/>
              </a:solidFill>
              <a:latin typeface="Times New Roman" panose="02020603050405020304" pitchFamily="18" charset="0"/>
            </a:endParaRPr>
          </a:p>
          <a:p>
            <a:pPr marL="285750" indent="-285750" algn="ctr">
              <a:buFont typeface="Arial" panose="020B0604020202020204" pitchFamily="34" charset="0"/>
              <a:buChar char="•"/>
            </a:pPr>
            <a:r>
              <a:rPr lang="en-US" sz="1600" dirty="0">
                <a:solidFill>
                  <a:srgbClr val="000000"/>
                </a:solidFill>
                <a:latin typeface="Times New Roman" panose="02020603050405020304" pitchFamily="18" charset="0"/>
              </a:rPr>
              <a:t>AVOID </a:t>
            </a:r>
            <a:r>
              <a:rPr lang="en-US" sz="1600" dirty="0" smtClean="0">
                <a:solidFill>
                  <a:srgbClr val="000000"/>
                </a:solidFill>
                <a:latin typeface="Times New Roman" panose="02020603050405020304" pitchFamily="18" charset="0"/>
              </a:rPr>
              <a:t>DISTRACTIONS (Cell Phones).</a:t>
            </a:r>
          </a:p>
          <a:p>
            <a:pPr marL="285750" indent="-285750">
              <a:buFont typeface="Arial" panose="020B0604020202020204" pitchFamily="34" charset="0"/>
              <a:buChar char="•"/>
            </a:pPr>
            <a:endParaRPr lang="en-US" sz="1600" dirty="0">
              <a:solidFill>
                <a:srgbClr val="000000"/>
              </a:solidFill>
              <a:latin typeface="Times New Roman" panose="02020603050405020304" pitchFamily="18" charset="0"/>
            </a:endParaRPr>
          </a:p>
          <a:p>
            <a:endParaRPr lang="en-US" sz="1600" dirty="0">
              <a:solidFill>
                <a:srgbClr val="000000"/>
              </a:solidFill>
              <a:latin typeface="Times New Roman" panose="02020603050405020304" pitchFamily="18" charset="0"/>
            </a:endParaRPr>
          </a:p>
          <a:p>
            <a:endParaRPr lang="en-US" sz="1600" dirty="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64853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3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13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1300"/>
                                        <p:tgtEl>
                                          <p:spTgt spid="7">
                                            <p:txEl>
                                              <p:pRg st="0" end="0"/>
                                            </p:txEl>
                                          </p:spTgt>
                                        </p:tgtEl>
                                      </p:cBhvr>
                                    </p:animEffect>
                                  </p:childTnLst>
                                </p:cTn>
                              </p:par>
                            </p:childTnLst>
                          </p:cTn>
                        </p:par>
                        <p:par>
                          <p:cTn id="10" fill="hold">
                            <p:stCondLst>
                              <p:cond delay="1300"/>
                            </p:stCondLst>
                            <p:childTnLst>
                              <p:par>
                                <p:cTn id="11" presetID="53" presetClass="entr" presetSubtype="16" fill="hold" nodeType="after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p:cTn id="13" dur="13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4" dur="13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15" dur="1300"/>
                                        <p:tgtEl>
                                          <p:spTgt spid="7">
                                            <p:txEl>
                                              <p:pRg st="2" end="2"/>
                                            </p:txEl>
                                          </p:spTgt>
                                        </p:tgtEl>
                                      </p:cBhvr>
                                    </p:animEffect>
                                  </p:childTnLst>
                                </p:cTn>
                              </p:par>
                            </p:childTnLst>
                          </p:cTn>
                        </p:par>
                        <p:par>
                          <p:cTn id="16" fill="hold">
                            <p:stCondLst>
                              <p:cond delay="2600"/>
                            </p:stCondLst>
                            <p:childTnLst>
                              <p:par>
                                <p:cTn id="17" presetID="53" presetClass="entr" presetSubtype="16" fill="hold" nodeType="after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p:cTn id="19" dur="1300" fill="hold"/>
                                        <p:tgtEl>
                                          <p:spTgt spid="7">
                                            <p:txEl>
                                              <p:pRg st="4" end="4"/>
                                            </p:txEl>
                                          </p:spTgt>
                                        </p:tgtEl>
                                        <p:attrNameLst>
                                          <p:attrName>ppt_w</p:attrName>
                                        </p:attrNameLst>
                                      </p:cBhvr>
                                      <p:tavLst>
                                        <p:tav tm="0">
                                          <p:val>
                                            <p:fltVal val="0"/>
                                          </p:val>
                                        </p:tav>
                                        <p:tav tm="100000">
                                          <p:val>
                                            <p:strVal val="#ppt_w"/>
                                          </p:val>
                                        </p:tav>
                                      </p:tavLst>
                                    </p:anim>
                                    <p:anim calcmode="lin" valueType="num">
                                      <p:cBhvr>
                                        <p:cTn id="20" dur="13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21" dur="1300"/>
                                        <p:tgtEl>
                                          <p:spTgt spid="7">
                                            <p:txEl>
                                              <p:pRg st="4" end="4"/>
                                            </p:txEl>
                                          </p:spTgt>
                                        </p:tgtEl>
                                      </p:cBhvr>
                                    </p:animEffect>
                                  </p:childTnLst>
                                </p:cTn>
                              </p:par>
                            </p:childTnLst>
                          </p:cTn>
                        </p:par>
                        <p:par>
                          <p:cTn id="22" fill="hold">
                            <p:stCondLst>
                              <p:cond delay="3900"/>
                            </p:stCondLst>
                            <p:childTnLst>
                              <p:par>
                                <p:cTn id="23" presetID="53" presetClass="entr" presetSubtype="16" fill="hold" nodeType="after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p:cTn id="25" dur="1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26" dur="1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27" dur="1500"/>
                                        <p:tgtEl>
                                          <p:spTgt spid="7">
                                            <p:txEl>
                                              <p:pRg st="6" end="6"/>
                                            </p:txEl>
                                          </p:spTgt>
                                        </p:tgtEl>
                                      </p:cBhvr>
                                    </p:animEffect>
                                  </p:childTnLst>
                                </p:cTn>
                              </p:par>
                            </p:childTnLst>
                          </p:cTn>
                        </p:par>
                        <p:par>
                          <p:cTn id="28" fill="hold">
                            <p:stCondLst>
                              <p:cond delay="5400"/>
                            </p:stCondLst>
                            <p:childTnLst>
                              <p:par>
                                <p:cTn id="29" presetID="53" presetClass="entr" presetSubtype="16" fill="hold" nodeType="after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p:cTn id="31" dur="1700" fill="hold"/>
                                        <p:tgtEl>
                                          <p:spTgt spid="7">
                                            <p:txEl>
                                              <p:pRg st="8" end="8"/>
                                            </p:txEl>
                                          </p:spTgt>
                                        </p:tgtEl>
                                        <p:attrNameLst>
                                          <p:attrName>ppt_w</p:attrName>
                                        </p:attrNameLst>
                                      </p:cBhvr>
                                      <p:tavLst>
                                        <p:tav tm="0">
                                          <p:val>
                                            <p:fltVal val="0"/>
                                          </p:val>
                                        </p:tav>
                                        <p:tav tm="100000">
                                          <p:val>
                                            <p:strVal val="#ppt_w"/>
                                          </p:val>
                                        </p:tav>
                                      </p:tavLst>
                                    </p:anim>
                                    <p:anim calcmode="lin" valueType="num">
                                      <p:cBhvr>
                                        <p:cTn id="32" dur="1700" fill="hold"/>
                                        <p:tgtEl>
                                          <p:spTgt spid="7">
                                            <p:txEl>
                                              <p:pRg st="8" end="8"/>
                                            </p:txEl>
                                          </p:spTgt>
                                        </p:tgtEl>
                                        <p:attrNameLst>
                                          <p:attrName>ppt_h</p:attrName>
                                        </p:attrNameLst>
                                      </p:cBhvr>
                                      <p:tavLst>
                                        <p:tav tm="0">
                                          <p:val>
                                            <p:fltVal val="0"/>
                                          </p:val>
                                        </p:tav>
                                        <p:tav tm="100000">
                                          <p:val>
                                            <p:strVal val="#ppt_h"/>
                                          </p:val>
                                        </p:tav>
                                      </p:tavLst>
                                    </p:anim>
                                    <p:animEffect transition="in" filter="fade">
                                      <p:cBhvr>
                                        <p:cTn id="33" dur="1700"/>
                                        <p:tgtEl>
                                          <p:spTgt spid="7">
                                            <p:txEl>
                                              <p:pRg st="8" end="8"/>
                                            </p:txEl>
                                          </p:spTgt>
                                        </p:tgtEl>
                                      </p:cBhvr>
                                    </p:animEffect>
                                  </p:childTnLst>
                                </p:cTn>
                              </p:par>
                            </p:childTnLst>
                          </p:cTn>
                        </p:par>
                        <p:par>
                          <p:cTn id="34" fill="hold">
                            <p:stCondLst>
                              <p:cond delay="7100"/>
                            </p:stCondLst>
                            <p:childTnLst>
                              <p:par>
                                <p:cTn id="35" presetID="53" presetClass="entr" presetSubtype="16" fill="hold" nodeType="afterEffect">
                                  <p:stCondLst>
                                    <p:cond delay="0"/>
                                  </p:stCondLst>
                                  <p:childTnLst>
                                    <p:set>
                                      <p:cBhvr>
                                        <p:cTn id="36" dur="1" fill="hold">
                                          <p:stCondLst>
                                            <p:cond delay="0"/>
                                          </p:stCondLst>
                                        </p:cTn>
                                        <p:tgtEl>
                                          <p:spTgt spid="7">
                                            <p:txEl>
                                              <p:pRg st="10" end="10"/>
                                            </p:txEl>
                                          </p:spTgt>
                                        </p:tgtEl>
                                        <p:attrNameLst>
                                          <p:attrName>style.visibility</p:attrName>
                                        </p:attrNameLst>
                                      </p:cBhvr>
                                      <p:to>
                                        <p:strVal val="visible"/>
                                      </p:to>
                                    </p:set>
                                    <p:anim calcmode="lin" valueType="num">
                                      <p:cBhvr>
                                        <p:cTn id="37" dur="1800" fill="hold"/>
                                        <p:tgtEl>
                                          <p:spTgt spid="7">
                                            <p:txEl>
                                              <p:pRg st="10" end="10"/>
                                            </p:txEl>
                                          </p:spTgt>
                                        </p:tgtEl>
                                        <p:attrNameLst>
                                          <p:attrName>ppt_w</p:attrName>
                                        </p:attrNameLst>
                                      </p:cBhvr>
                                      <p:tavLst>
                                        <p:tav tm="0">
                                          <p:val>
                                            <p:fltVal val="0"/>
                                          </p:val>
                                        </p:tav>
                                        <p:tav tm="100000">
                                          <p:val>
                                            <p:strVal val="#ppt_w"/>
                                          </p:val>
                                        </p:tav>
                                      </p:tavLst>
                                    </p:anim>
                                    <p:anim calcmode="lin" valueType="num">
                                      <p:cBhvr>
                                        <p:cTn id="38" dur="1800" fill="hold"/>
                                        <p:tgtEl>
                                          <p:spTgt spid="7">
                                            <p:txEl>
                                              <p:pRg st="10" end="10"/>
                                            </p:txEl>
                                          </p:spTgt>
                                        </p:tgtEl>
                                        <p:attrNameLst>
                                          <p:attrName>ppt_h</p:attrName>
                                        </p:attrNameLst>
                                      </p:cBhvr>
                                      <p:tavLst>
                                        <p:tav tm="0">
                                          <p:val>
                                            <p:fltVal val="0"/>
                                          </p:val>
                                        </p:tav>
                                        <p:tav tm="100000">
                                          <p:val>
                                            <p:strVal val="#ppt_h"/>
                                          </p:val>
                                        </p:tav>
                                      </p:tavLst>
                                    </p:anim>
                                    <p:animEffect transition="in" filter="fade">
                                      <p:cBhvr>
                                        <p:cTn id="39" dur="1800"/>
                                        <p:tgtEl>
                                          <p:spTgt spid="7">
                                            <p:txEl>
                                              <p:pRg st="10" end="10"/>
                                            </p:txEl>
                                          </p:spTgt>
                                        </p:tgtEl>
                                      </p:cBhvr>
                                    </p:animEffect>
                                  </p:childTnLst>
                                </p:cTn>
                              </p:par>
                            </p:childTnLst>
                          </p:cTn>
                        </p:par>
                        <p:par>
                          <p:cTn id="40" fill="hold">
                            <p:stCondLst>
                              <p:cond delay="8900"/>
                            </p:stCondLst>
                            <p:childTnLst>
                              <p:par>
                                <p:cTn id="41" presetID="53" presetClass="entr" presetSubtype="16" fill="hold" nodeType="afterEffect">
                                  <p:stCondLst>
                                    <p:cond delay="0"/>
                                  </p:stCondLst>
                                  <p:childTnLst>
                                    <p:set>
                                      <p:cBhvr>
                                        <p:cTn id="42" dur="1" fill="hold">
                                          <p:stCondLst>
                                            <p:cond delay="0"/>
                                          </p:stCondLst>
                                        </p:cTn>
                                        <p:tgtEl>
                                          <p:spTgt spid="7">
                                            <p:txEl>
                                              <p:pRg st="12" end="12"/>
                                            </p:txEl>
                                          </p:spTgt>
                                        </p:tgtEl>
                                        <p:attrNameLst>
                                          <p:attrName>style.visibility</p:attrName>
                                        </p:attrNameLst>
                                      </p:cBhvr>
                                      <p:to>
                                        <p:strVal val="visible"/>
                                      </p:to>
                                    </p:set>
                                    <p:anim calcmode="lin" valueType="num">
                                      <p:cBhvr>
                                        <p:cTn id="43" dur="1700" fill="hold"/>
                                        <p:tgtEl>
                                          <p:spTgt spid="7">
                                            <p:txEl>
                                              <p:pRg st="12" end="12"/>
                                            </p:txEl>
                                          </p:spTgt>
                                        </p:tgtEl>
                                        <p:attrNameLst>
                                          <p:attrName>ppt_w</p:attrName>
                                        </p:attrNameLst>
                                      </p:cBhvr>
                                      <p:tavLst>
                                        <p:tav tm="0">
                                          <p:val>
                                            <p:fltVal val="0"/>
                                          </p:val>
                                        </p:tav>
                                        <p:tav tm="100000">
                                          <p:val>
                                            <p:strVal val="#ppt_w"/>
                                          </p:val>
                                        </p:tav>
                                      </p:tavLst>
                                    </p:anim>
                                    <p:anim calcmode="lin" valueType="num">
                                      <p:cBhvr>
                                        <p:cTn id="44" dur="1700" fill="hold"/>
                                        <p:tgtEl>
                                          <p:spTgt spid="7">
                                            <p:txEl>
                                              <p:pRg st="12" end="12"/>
                                            </p:txEl>
                                          </p:spTgt>
                                        </p:tgtEl>
                                        <p:attrNameLst>
                                          <p:attrName>ppt_h</p:attrName>
                                        </p:attrNameLst>
                                      </p:cBhvr>
                                      <p:tavLst>
                                        <p:tav tm="0">
                                          <p:val>
                                            <p:fltVal val="0"/>
                                          </p:val>
                                        </p:tav>
                                        <p:tav tm="100000">
                                          <p:val>
                                            <p:strVal val="#ppt_h"/>
                                          </p:val>
                                        </p:tav>
                                      </p:tavLst>
                                    </p:anim>
                                    <p:animEffect transition="in" filter="fade">
                                      <p:cBhvr>
                                        <p:cTn id="45" dur="17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4" name="TextBox 3"/>
          <p:cNvSpPr txBox="1"/>
          <p:nvPr/>
        </p:nvSpPr>
        <p:spPr>
          <a:xfrm>
            <a:off x="5943600" y="2895600"/>
            <a:ext cx="990600" cy="369332"/>
          </a:xfrm>
          <a:prstGeom prst="rect">
            <a:avLst/>
          </a:prstGeom>
          <a:noFill/>
        </p:spPr>
        <p:txBody>
          <a:bodyPr wrap="square" rtlCol="0">
            <a:spAutoFit/>
          </a:bodyPr>
          <a:lstStyle/>
          <a:p>
            <a:endParaRPr lang="en-US" dirty="0">
              <a:solidFill>
                <a:prstClr val="black"/>
              </a:solidFill>
            </a:endParaRPr>
          </a:p>
        </p:txBody>
      </p:sp>
      <p:sp>
        <p:nvSpPr>
          <p:cNvPr id="7" name="Rectangle 6"/>
          <p:cNvSpPr/>
          <p:nvPr/>
        </p:nvSpPr>
        <p:spPr>
          <a:xfrm>
            <a:off x="1766497" y="2099909"/>
            <a:ext cx="6096000" cy="4247317"/>
          </a:xfrm>
          <a:prstGeom prst="rect">
            <a:avLst/>
          </a:prstGeom>
        </p:spPr>
        <p:txBody>
          <a:bodyPr>
            <a:spAutoFit/>
          </a:bodyPr>
          <a:lstStyle/>
          <a:p>
            <a:pPr marL="285750" indent="-285750">
              <a:buFont typeface="Arial" panose="020B0604020202020204" pitchFamily="34" charset="0"/>
              <a:buChar char="•"/>
            </a:pPr>
            <a:r>
              <a:rPr lang="en-US" dirty="0"/>
              <a:t>Test your smoke </a:t>
            </a:r>
            <a:r>
              <a:rPr lang="en-US" dirty="0" smtClean="0"/>
              <a:t>alarms.</a:t>
            </a:r>
          </a:p>
          <a:p>
            <a:pPr marL="285750" indent="-285750">
              <a:buFont typeface="Arial" panose="020B0604020202020204" pitchFamily="34" charset="0"/>
              <a:buChar char="•"/>
            </a:pPr>
            <a:r>
              <a:rPr lang="en-US" dirty="0"/>
              <a:t>Inspect heating </a:t>
            </a:r>
            <a:r>
              <a:rPr lang="en-US" dirty="0" smtClean="0"/>
              <a:t>sources.</a:t>
            </a:r>
          </a:p>
          <a:p>
            <a:pPr marL="285750" indent="-285750">
              <a:buFont typeface="Arial" panose="020B0604020202020204" pitchFamily="34" charset="0"/>
              <a:buChar char="•"/>
            </a:pPr>
            <a:r>
              <a:rPr lang="en-US" dirty="0"/>
              <a:t>Keep the stove and oven clear</a:t>
            </a:r>
            <a:r>
              <a:rPr lang="en-US" dirty="0" smtClean="0"/>
              <a:t>.</a:t>
            </a:r>
          </a:p>
          <a:p>
            <a:pPr marL="285750" indent="-285750">
              <a:buFont typeface="Arial" panose="020B0604020202020204" pitchFamily="34" charset="0"/>
              <a:buChar char="•"/>
            </a:pPr>
            <a:r>
              <a:rPr lang="en-US" dirty="0" smtClean="0"/>
              <a:t>Check </a:t>
            </a:r>
            <a:r>
              <a:rPr lang="en-US" dirty="0"/>
              <a:t>the </a:t>
            </a:r>
            <a:r>
              <a:rPr lang="en-US" dirty="0" smtClean="0"/>
              <a:t>appliances and their cords.</a:t>
            </a:r>
            <a:endParaRPr lang="en-US" dirty="0"/>
          </a:p>
          <a:p>
            <a:pPr marL="285750" indent="-285750">
              <a:buFont typeface="Arial" panose="020B0604020202020204" pitchFamily="34" charset="0"/>
              <a:buChar char="•"/>
            </a:pPr>
            <a:r>
              <a:rPr lang="en-US" dirty="0" smtClean="0"/>
              <a:t>Conduct </a:t>
            </a:r>
            <a:r>
              <a:rPr lang="en-US" dirty="0"/>
              <a:t>fire drills regularly.</a:t>
            </a:r>
          </a:p>
          <a:p>
            <a:pPr marL="285750" indent="-285750">
              <a:buFont typeface="Arial" panose="020B0604020202020204" pitchFamily="34" charset="0"/>
              <a:buChar char="•"/>
            </a:pPr>
            <a:r>
              <a:rPr lang="en-US" dirty="0"/>
              <a:t>Store flammable products properly.</a:t>
            </a:r>
          </a:p>
          <a:p>
            <a:pPr marL="285750" indent="-285750">
              <a:buFont typeface="Arial" panose="020B0604020202020204" pitchFamily="34" charset="0"/>
              <a:buChar char="•"/>
            </a:pPr>
            <a:r>
              <a:rPr lang="en-US" dirty="0"/>
              <a:t>Be careful with candles.</a:t>
            </a:r>
          </a:p>
          <a:p>
            <a:pPr marL="285750" indent="-285750">
              <a:buFont typeface="Arial" panose="020B0604020202020204" pitchFamily="34" charset="0"/>
              <a:buChar char="•"/>
            </a:pPr>
            <a:r>
              <a:rPr lang="en-US" dirty="0"/>
              <a:t>Use the fireplace responsibly.</a:t>
            </a:r>
          </a:p>
          <a:p>
            <a:pPr marL="285750" indent="-285750">
              <a:buFont typeface="Arial" panose="020B0604020202020204" pitchFamily="34" charset="0"/>
              <a:buChar char="•"/>
            </a:pPr>
            <a:r>
              <a:rPr lang="en-US" dirty="0"/>
              <a:t>Keep fire extinguishers handy</a:t>
            </a:r>
            <a:r>
              <a:rPr lang="en-US" dirty="0" smtClean="0"/>
              <a:t>.</a:t>
            </a:r>
          </a:p>
          <a:p>
            <a:pPr marL="285750" indent="-285750">
              <a:buFont typeface="Arial" panose="020B0604020202020204" pitchFamily="34" charset="0"/>
              <a:buChar char="•"/>
            </a:pPr>
            <a:r>
              <a:rPr lang="en-US" dirty="0" smtClean="0"/>
              <a:t>Have a plan.</a:t>
            </a:r>
          </a:p>
          <a:p>
            <a:pPr marL="285750" indent="-285750">
              <a:buFont typeface="Arial" panose="020B0604020202020204" pitchFamily="34" charset="0"/>
              <a:buChar char="•"/>
            </a:pPr>
            <a:r>
              <a:rPr lang="en-US" dirty="0" smtClean="0"/>
              <a:t>Know your emergency numbers.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b="0" i="0" dirty="0">
              <a:solidFill>
                <a:srgbClr val="524A49"/>
              </a:solidFill>
              <a:effectLst/>
              <a:latin typeface="proxima-nova"/>
            </a:endParaRPr>
          </a:p>
        </p:txBody>
      </p:sp>
      <p:sp>
        <p:nvSpPr>
          <p:cNvPr id="8" name="Rectangle 7"/>
          <p:cNvSpPr/>
          <p:nvPr/>
        </p:nvSpPr>
        <p:spPr>
          <a:xfrm>
            <a:off x="1766497" y="1035137"/>
            <a:ext cx="7572842" cy="523220"/>
          </a:xfrm>
          <a:prstGeom prst="rect">
            <a:avLst/>
          </a:prstGeom>
        </p:spPr>
        <p:txBody>
          <a:bodyPr wrap="none">
            <a:spAutoFit/>
          </a:bodyPr>
          <a:lstStyle/>
          <a:p>
            <a:r>
              <a:rPr lang="en-US" sz="2800" b="1" i="1" dirty="0" smtClean="0"/>
              <a:t>Fire Safety and How </a:t>
            </a:r>
            <a:r>
              <a:rPr lang="en-US" sz="2800" b="1" i="1" dirty="0"/>
              <a:t>Can </a:t>
            </a:r>
            <a:r>
              <a:rPr lang="en-US" sz="2800" b="1" i="1" dirty="0" smtClean="0"/>
              <a:t>You </a:t>
            </a:r>
            <a:r>
              <a:rPr lang="en-US" sz="2800" b="1" i="1" dirty="0"/>
              <a:t>Prevent a House Fire</a:t>
            </a:r>
          </a:p>
        </p:txBody>
      </p:sp>
      <p:pic>
        <p:nvPicPr>
          <p:cNvPr id="9" name="Picture 8"/>
          <p:cNvPicPr>
            <a:picLocks noChangeAspect="1"/>
          </p:cNvPicPr>
          <p:nvPr/>
        </p:nvPicPr>
        <p:blipFill>
          <a:blip r:embed="rId3"/>
          <a:stretch>
            <a:fillRect/>
          </a:stretch>
        </p:blipFill>
        <p:spPr>
          <a:xfrm>
            <a:off x="6750587" y="1875099"/>
            <a:ext cx="3343165" cy="33378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9706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 calcmode="lin" valueType="num">
                                      <p:cBhvr additive="base">
                                        <p:cTn id="22"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nodeType="after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 calcmode="lin" valueType="num">
                                      <p:cBhvr additive="base">
                                        <p:cTn id="27"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nodeType="after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 calcmode="lin" valueType="num">
                                      <p:cBhvr additive="base">
                                        <p:cTn id="32"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nodeType="after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 calcmode="lin" valueType="num">
                                      <p:cBhvr additive="base">
                                        <p:cTn id="37"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nodeType="afterEffect">
                                  <p:stCondLst>
                                    <p:cond delay="0"/>
                                  </p:stCondLst>
                                  <p:childTnLst>
                                    <p:set>
                                      <p:cBhvr>
                                        <p:cTn id="41" dur="1" fill="hold">
                                          <p:stCondLst>
                                            <p:cond delay="0"/>
                                          </p:stCondLst>
                                        </p:cTn>
                                        <p:tgtEl>
                                          <p:spTgt spid="7">
                                            <p:txEl>
                                              <p:pRg st="7" end="7"/>
                                            </p:txEl>
                                          </p:spTgt>
                                        </p:tgtEl>
                                        <p:attrNameLst>
                                          <p:attrName>style.visibility</p:attrName>
                                        </p:attrNameLst>
                                      </p:cBhvr>
                                      <p:to>
                                        <p:strVal val="visible"/>
                                      </p:to>
                                    </p:set>
                                    <p:anim calcmode="lin" valueType="num">
                                      <p:cBhvr additive="base">
                                        <p:cTn id="42"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7">
                                            <p:txEl>
                                              <p:pRg st="7" end="7"/>
                                            </p:txEl>
                                          </p:spTgt>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2" presetClass="entr" presetSubtype="4" fill="hold" nodeType="afterEffect">
                                  <p:stCondLst>
                                    <p:cond delay="0"/>
                                  </p:stCondLst>
                                  <p:childTnLst>
                                    <p:set>
                                      <p:cBhvr>
                                        <p:cTn id="46" dur="1" fill="hold">
                                          <p:stCondLst>
                                            <p:cond delay="0"/>
                                          </p:stCondLst>
                                        </p:cTn>
                                        <p:tgtEl>
                                          <p:spTgt spid="7">
                                            <p:txEl>
                                              <p:pRg st="8" end="8"/>
                                            </p:txEl>
                                          </p:spTgt>
                                        </p:tgtEl>
                                        <p:attrNameLst>
                                          <p:attrName>style.visibility</p:attrName>
                                        </p:attrNameLst>
                                      </p:cBhvr>
                                      <p:to>
                                        <p:strVal val="visible"/>
                                      </p:to>
                                    </p:set>
                                    <p:anim calcmode="lin" valueType="num">
                                      <p:cBhvr additive="base">
                                        <p:cTn id="47"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par>
                          <p:cTn id="49" fill="hold">
                            <p:stCondLst>
                              <p:cond delay="4500"/>
                            </p:stCondLst>
                            <p:childTnLst>
                              <p:par>
                                <p:cTn id="50" presetID="2" presetClass="entr" presetSubtype="4" fill="hold" nodeType="afterEffect">
                                  <p:stCondLst>
                                    <p:cond delay="0"/>
                                  </p:stCondLst>
                                  <p:childTnLst>
                                    <p:set>
                                      <p:cBhvr>
                                        <p:cTn id="51" dur="1" fill="hold">
                                          <p:stCondLst>
                                            <p:cond delay="0"/>
                                          </p:stCondLst>
                                        </p:cTn>
                                        <p:tgtEl>
                                          <p:spTgt spid="7">
                                            <p:txEl>
                                              <p:pRg st="9" end="9"/>
                                            </p:txEl>
                                          </p:spTgt>
                                        </p:tgtEl>
                                        <p:attrNameLst>
                                          <p:attrName>style.visibility</p:attrName>
                                        </p:attrNameLst>
                                      </p:cBhvr>
                                      <p:to>
                                        <p:strVal val="visible"/>
                                      </p:to>
                                    </p:set>
                                    <p:anim calcmode="lin" valueType="num">
                                      <p:cBhvr additive="base">
                                        <p:cTn id="52"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par>
                          <p:cTn id="54" fill="hold">
                            <p:stCondLst>
                              <p:cond delay="5000"/>
                            </p:stCondLst>
                            <p:childTnLst>
                              <p:par>
                                <p:cTn id="55" presetID="2" presetClass="entr" presetSubtype="4" fill="hold" nodeType="afterEffect">
                                  <p:stCondLst>
                                    <p:cond delay="0"/>
                                  </p:stCondLst>
                                  <p:childTnLst>
                                    <p:set>
                                      <p:cBhvr>
                                        <p:cTn id="56" dur="1" fill="hold">
                                          <p:stCondLst>
                                            <p:cond delay="0"/>
                                          </p:stCondLst>
                                        </p:cTn>
                                        <p:tgtEl>
                                          <p:spTgt spid="7">
                                            <p:txEl>
                                              <p:pRg st="10" end="10"/>
                                            </p:txEl>
                                          </p:spTgt>
                                        </p:tgtEl>
                                        <p:attrNameLst>
                                          <p:attrName>style.visibility</p:attrName>
                                        </p:attrNameLst>
                                      </p:cBhvr>
                                      <p:to>
                                        <p:strVal val="visible"/>
                                      </p:to>
                                    </p:set>
                                    <p:anim calcmode="lin" valueType="num">
                                      <p:cBhvr additive="base">
                                        <p:cTn id="57" dur="500" fill="hold"/>
                                        <p:tgtEl>
                                          <p:spTgt spid="7">
                                            <p:txEl>
                                              <p:pRg st="10" end="1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7">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4" name="TextBox 3"/>
          <p:cNvSpPr txBox="1"/>
          <p:nvPr/>
        </p:nvSpPr>
        <p:spPr>
          <a:xfrm>
            <a:off x="5943600" y="2895600"/>
            <a:ext cx="990600" cy="369332"/>
          </a:xfrm>
          <a:prstGeom prst="rect">
            <a:avLst/>
          </a:prstGeom>
          <a:noFill/>
        </p:spPr>
        <p:txBody>
          <a:bodyPr wrap="square" rtlCol="0">
            <a:spAutoFit/>
          </a:bodyPr>
          <a:lstStyle/>
          <a:p>
            <a:endParaRPr lang="en-US" dirty="0">
              <a:solidFill>
                <a:prstClr val="black"/>
              </a:solidFill>
            </a:endParaRPr>
          </a:p>
        </p:txBody>
      </p:sp>
      <p:sp>
        <p:nvSpPr>
          <p:cNvPr id="7" name="Rectangle 6"/>
          <p:cNvSpPr/>
          <p:nvPr/>
        </p:nvSpPr>
        <p:spPr>
          <a:xfrm>
            <a:off x="2225022" y="558742"/>
            <a:ext cx="8062272" cy="523220"/>
          </a:xfrm>
          <a:prstGeom prst="rect">
            <a:avLst/>
          </a:prstGeom>
        </p:spPr>
        <p:txBody>
          <a:bodyPr wrap="none">
            <a:spAutoFit/>
          </a:bodyPr>
          <a:lstStyle/>
          <a:p>
            <a:r>
              <a:rPr lang="en-US" sz="2800" b="1" i="1" dirty="0" smtClean="0"/>
              <a:t>During </a:t>
            </a:r>
            <a:r>
              <a:rPr lang="en-US" sz="2800" b="1" i="1" dirty="0"/>
              <a:t>a</a:t>
            </a:r>
            <a:r>
              <a:rPr lang="en-US" sz="2800" b="1" i="1" dirty="0" smtClean="0"/>
              <a:t> Fire Emergency you should do the following:</a:t>
            </a:r>
            <a:endParaRPr lang="en-US" sz="2800" b="1" i="1" dirty="0"/>
          </a:p>
        </p:txBody>
      </p:sp>
      <p:sp>
        <p:nvSpPr>
          <p:cNvPr id="8" name="Rectangle 7"/>
          <p:cNvSpPr/>
          <p:nvPr/>
        </p:nvSpPr>
        <p:spPr>
          <a:xfrm>
            <a:off x="1028918" y="1581612"/>
            <a:ext cx="6096000" cy="5078313"/>
          </a:xfrm>
          <a:prstGeom prst="rect">
            <a:avLst/>
          </a:prstGeom>
        </p:spPr>
        <p:txBody>
          <a:bodyPr>
            <a:spAutoFit/>
          </a:bodyPr>
          <a:lstStyle/>
          <a:p>
            <a:pPr marL="285750" indent="-285750">
              <a:buFont typeface="Arial" panose="020B0604020202020204" pitchFamily="34" charset="0"/>
              <a:buChar char="•"/>
            </a:pPr>
            <a:r>
              <a:rPr lang="en-US" b="1" dirty="0" smtClean="0"/>
              <a:t>DON’T PANIC!</a:t>
            </a:r>
            <a:endParaRPr lang="en-US" b="1" dirty="0"/>
          </a:p>
          <a:p>
            <a:pPr marL="285750" indent="-285750">
              <a:buFont typeface="Arial" panose="020B0604020202020204" pitchFamily="34" charset="0"/>
              <a:buChar char="•"/>
            </a:pPr>
            <a:r>
              <a:rPr lang="en-US" dirty="0"/>
              <a:t>Follow the fire safety escape plan.</a:t>
            </a:r>
          </a:p>
          <a:p>
            <a:pPr marL="285750" indent="-285750">
              <a:buFont typeface="Arial" panose="020B0604020202020204" pitchFamily="34" charset="0"/>
              <a:buChar char="•"/>
            </a:pPr>
            <a:r>
              <a:rPr lang="en-US" dirty="0"/>
              <a:t>When you are inside a room feel the door first before opening it.  If it is not hot and you can still get out, follow the floor’s escape plan.</a:t>
            </a:r>
          </a:p>
          <a:p>
            <a:pPr marL="285750" indent="-285750">
              <a:buFont typeface="Arial" panose="020B0604020202020204" pitchFamily="34" charset="0"/>
              <a:buChar char="•"/>
            </a:pPr>
            <a:r>
              <a:rPr lang="en-US" dirty="0"/>
              <a:t>If you are inside the room and the fire is near you be sure to close all possible smoke entrance with a damp cloth.  Check the </a:t>
            </a:r>
            <a:r>
              <a:rPr lang="en-US" dirty="0" smtClean="0"/>
              <a:t>appliances and their cords.</a:t>
            </a:r>
            <a:endParaRPr lang="en-US" dirty="0"/>
          </a:p>
          <a:p>
            <a:pPr marL="285750" indent="-285750">
              <a:buFont typeface="Arial" panose="020B0604020202020204" pitchFamily="34" charset="0"/>
              <a:buChar char="•"/>
            </a:pPr>
            <a:r>
              <a:rPr lang="en-US" dirty="0"/>
              <a:t>Position yourself near a window so that other people will see you</a:t>
            </a:r>
            <a:r>
              <a:rPr lang="en-US" dirty="0" smtClean="0"/>
              <a:t>.</a:t>
            </a:r>
            <a:endParaRPr lang="en-US" dirty="0"/>
          </a:p>
          <a:p>
            <a:pPr marL="285750" indent="-285750">
              <a:buFont typeface="Arial" panose="020B0604020202020204" pitchFamily="34" charset="0"/>
              <a:buChar char="•"/>
            </a:pPr>
            <a:r>
              <a:rPr lang="en-US" dirty="0"/>
              <a:t>While escaping wet </a:t>
            </a:r>
            <a:r>
              <a:rPr lang="en-US" dirty="0" smtClean="0"/>
              <a:t>a handkerchief or fabric cloth and </a:t>
            </a:r>
            <a:r>
              <a:rPr lang="en-US" dirty="0"/>
              <a:t>keep your head low to avoid being suffocated</a:t>
            </a:r>
            <a:r>
              <a:rPr lang="en-US" dirty="0" smtClean="0"/>
              <a:t>.</a:t>
            </a:r>
          </a:p>
          <a:p>
            <a:pPr marL="285750" indent="-285750">
              <a:buFont typeface="Arial" panose="020B0604020202020204" pitchFamily="34" charset="0"/>
              <a:buChar char="•"/>
            </a:pPr>
            <a:r>
              <a:rPr lang="en-US" dirty="0" smtClean="0"/>
              <a:t>Break a window to get outside.</a:t>
            </a:r>
            <a:endParaRPr lang="en-US" dirty="0"/>
          </a:p>
          <a:p>
            <a:pPr marL="285750" indent="-285750">
              <a:buFont typeface="Arial" panose="020B0604020202020204" pitchFamily="34" charset="0"/>
              <a:buChar char="•"/>
            </a:pPr>
            <a:r>
              <a:rPr lang="en-US" dirty="0"/>
              <a:t>If you </a:t>
            </a:r>
            <a:r>
              <a:rPr lang="en-US" dirty="0" smtClean="0"/>
              <a:t>catch </a:t>
            </a:r>
            <a:r>
              <a:rPr lang="en-US" dirty="0"/>
              <a:t>fire, remember to </a:t>
            </a:r>
            <a:r>
              <a:rPr lang="en-US" dirty="0" smtClean="0"/>
              <a:t>Stop, Drop, and Roll.</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endParaRPr lang="en-US" b="0" i="0" dirty="0">
              <a:solidFill>
                <a:srgbClr val="524A49"/>
              </a:solidFill>
              <a:effectLst/>
              <a:latin typeface="proxima-nova"/>
            </a:endParaRPr>
          </a:p>
        </p:txBody>
      </p:sp>
      <p:grpSp>
        <p:nvGrpSpPr>
          <p:cNvPr id="9" name="Group 8"/>
          <p:cNvGrpSpPr/>
          <p:nvPr/>
        </p:nvGrpSpPr>
        <p:grpSpPr>
          <a:xfrm>
            <a:off x="7239176" y="1081962"/>
            <a:ext cx="1694610" cy="2983319"/>
            <a:chOff x="7117743" y="1021385"/>
            <a:chExt cx="1694610" cy="2983319"/>
          </a:xfrm>
        </p:grpSpPr>
        <p:pic>
          <p:nvPicPr>
            <p:cNvPr id="10" name="Picture 9"/>
            <p:cNvPicPr>
              <a:picLocks noChangeAspect="1"/>
            </p:cNvPicPr>
            <p:nvPr/>
          </p:nvPicPr>
          <p:blipFill>
            <a:blip r:embed="rId3"/>
            <a:stretch>
              <a:fillRect/>
            </a:stretch>
          </p:blipFill>
          <p:spPr>
            <a:xfrm>
              <a:off x="7490200" y="1021385"/>
              <a:ext cx="1322153" cy="2983319"/>
            </a:xfrm>
            <a:prstGeom prst="rect">
              <a:avLst/>
            </a:prstGeom>
          </p:spPr>
        </p:pic>
        <p:sp>
          <p:nvSpPr>
            <p:cNvPr id="11" name="TextBox 10"/>
            <p:cNvSpPr txBox="1"/>
            <p:nvPr/>
          </p:nvSpPr>
          <p:spPr>
            <a:xfrm>
              <a:off x="7117743" y="1361195"/>
              <a:ext cx="744915" cy="369332"/>
            </a:xfrm>
            <a:prstGeom prst="rect">
              <a:avLst/>
            </a:prstGeom>
            <a:noFill/>
          </p:spPr>
          <p:txBody>
            <a:bodyPr wrap="square" rtlCol="0">
              <a:spAutoFit/>
            </a:bodyPr>
            <a:lstStyle/>
            <a:p>
              <a:r>
                <a:rPr lang="en-US" b="1" i="1" dirty="0" smtClean="0"/>
                <a:t>STOP</a:t>
              </a:r>
              <a:endParaRPr lang="en-US" b="1" i="1" dirty="0"/>
            </a:p>
          </p:txBody>
        </p:sp>
      </p:grpSp>
      <p:grpSp>
        <p:nvGrpSpPr>
          <p:cNvPr id="12" name="Group 11"/>
          <p:cNvGrpSpPr/>
          <p:nvPr/>
        </p:nvGrpSpPr>
        <p:grpSpPr>
          <a:xfrm>
            <a:off x="9162302" y="2237530"/>
            <a:ext cx="2980952" cy="3095238"/>
            <a:chOff x="9162302" y="1852018"/>
            <a:chExt cx="2980952" cy="3095238"/>
          </a:xfrm>
        </p:grpSpPr>
        <p:pic>
          <p:nvPicPr>
            <p:cNvPr id="13" name="Picture 12"/>
            <p:cNvPicPr>
              <a:picLocks noChangeAspect="1"/>
            </p:cNvPicPr>
            <p:nvPr/>
          </p:nvPicPr>
          <p:blipFill>
            <a:blip r:embed="rId4"/>
            <a:stretch>
              <a:fillRect/>
            </a:stretch>
          </p:blipFill>
          <p:spPr>
            <a:xfrm>
              <a:off x="9162302" y="1852018"/>
              <a:ext cx="2980952" cy="3095238"/>
            </a:xfrm>
            <a:prstGeom prst="rect">
              <a:avLst/>
            </a:prstGeom>
          </p:spPr>
        </p:pic>
        <p:sp>
          <p:nvSpPr>
            <p:cNvPr id="14" name="TextBox 13"/>
            <p:cNvSpPr txBox="1"/>
            <p:nvPr/>
          </p:nvSpPr>
          <p:spPr>
            <a:xfrm>
              <a:off x="11313945" y="2573621"/>
              <a:ext cx="821803" cy="369332"/>
            </a:xfrm>
            <a:prstGeom prst="rect">
              <a:avLst/>
            </a:prstGeom>
            <a:noFill/>
          </p:spPr>
          <p:txBody>
            <a:bodyPr wrap="square" rtlCol="0">
              <a:spAutoFit/>
            </a:bodyPr>
            <a:lstStyle/>
            <a:p>
              <a:r>
                <a:rPr lang="en-US" b="1" i="1" dirty="0" smtClean="0"/>
                <a:t>DROP</a:t>
              </a:r>
              <a:endParaRPr lang="en-US" b="1" i="1" dirty="0"/>
            </a:p>
          </p:txBody>
        </p:sp>
      </p:grpSp>
      <p:grpSp>
        <p:nvGrpSpPr>
          <p:cNvPr id="15" name="Group 14"/>
          <p:cNvGrpSpPr/>
          <p:nvPr/>
        </p:nvGrpSpPr>
        <p:grpSpPr>
          <a:xfrm>
            <a:off x="6353771" y="4277048"/>
            <a:ext cx="3571429" cy="2580952"/>
            <a:chOff x="6670327" y="4349123"/>
            <a:chExt cx="3571429" cy="2580952"/>
          </a:xfrm>
        </p:grpSpPr>
        <p:pic>
          <p:nvPicPr>
            <p:cNvPr id="16" name="Picture 15"/>
            <p:cNvPicPr>
              <a:picLocks noChangeAspect="1"/>
            </p:cNvPicPr>
            <p:nvPr/>
          </p:nvPicPr>
          <p:blipFill>
            <a:blip r:embed="rId5"/>
            <a:stretch>
              <a:fillRect/>
            </a:stretch>
          </p:blipFill>
          <p:spPr>
            <a:xfrm>
              <a:off x="6670327" y="4349123"/>
              <a:ext cx="3571429" cy="2580952"/>
            </a:xfrm>
            <a:prstGeom prst="rect">
              <a:avLst/>
            </a:prstGeom>
          </p:spPr>
        </p:pic>
        <p:sp>
          <p:nvSpPr>
            <p:cNvPr id="17" name="TextBox 16"/>
            <p:cNvSpPr txBox="1"/>
            <p:nvPr/>
          </p:nvSpPr>
          <p:spPr>
            <a:xfrm>
              <a:off x="7223767" y="5456330"/>
              <a:ext cx="926606" cy="646331"/>
            </a:xfrm>
            <a:prstGeom prst="rect">
              <a:avLst/>
            </a:prstGeom>
            <a:noFill/>
          </p:spPr>
          <p:txBody>
            <a:bodyPr wrap="square" rtlCol="0">
              <a:spAutoFit/>
            </a:bodyPr>
            <a:lstStyle/>
            <a:p>
              <a:r>
                <a:rPr lang="en-US" b="1" i="1" dirty="0" smtClean="0"/>
                <a:t>AND ROLL</a:t>
              </a:r>
              <a:endParaRPr lang="en-US" b="1" i="1" dirty="0"/>
            </a:p>
          </p:txBody>
        </p:sp>
      </p:grpSp>
    </p:spTree>
    <p:extLst>
      <p:ext uri="{BB962C8B-B14F-4D97-AF65-F5344CB8AC3E}">
        <p14:creationId xmlns:p14="http://schemas.microsoft.com/office/powerpoint/2010/main" val="166588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100" fill="hold"/>
                                        <p:tgtEl>
                                          <p:spTgt spid="9"/>
                                        </p:tgtEl>
                                        <p:attrNameLst>
                                          <p:attrName>ppt_w</p:attrName>
                                        </p:attrNameLst>
                                      </p:cBhvr>
                                      <p:tavLst>
                                        <p:tav tm="0">
                                          <p:val>
                                            <p:fltVal val="0"/>
                                          </p:val>
                                        </p:tav>
                                        <p:tav tm="100000">
                                          <p:val>
                                            <p:strVal val="#ppt_w"/>
                                          </p:val>
                                        </p:tav>
                                      </p:tavLst>
                                    </p:anim>
                                    <p:anim calcmode="lin" valueType="num">
                                      <p:cBhvr>
                                        <p:cTn id="8" dur="1100" fill="hold"/>
                                        <p:tgtEl>
                                          <p:spTgt spid="9"/>
                                        </p:tgtEl>
                                        <p:attrNameLst>
                                          <p:attrName>ppt_h</p:attrName>
                                        </p:attrNameLst>
                                      </p:cBhvr>
                                      <p:tavLst>
                                        <p:tav tm="0">
                                          <p:val>
                                            <p:fltVal val="0"/>
                                          </p:val>
                                        </p:tav>
                                        <p:tav tm="100000">
                                          <p:val>
                                            <p:strVal val="#ppt_h"/>
                                          </p:val>
                                        </p:tav>
                                      </p:tavLst>
                                    </p:anim>
                                    <p:animEffect transition="in" filter="fade">
                                      <p:cBhvr>
                                        <p:cTn id="9" dur="1100"/>
                                        <p:tgtEl>
                                          <p:spTgt spid="9"/>
                                        </p:tgtEl>
                                      </p:cBhvr>
                                    </p:animEffect>
                                  </p:childTnLst>
                                </p:cTn>
                              </p:par>
                            </p:childTnLst>
                          </p:cTn>
                        </p:par>
                        <p:par>
                          <p:cTn id="10" fill="hold">
                            <p:stCondLst>
                              <p:cond delay="1100"/>
                            </p:stCondLst>
                            <p:childTnLst>
                              <p:par>
                                <p:cTn id="11" presetID="53"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200" fill="hold"/>
                                        <p:tgtEl>
                                          <p:spTgt spid="12"/>
                                        </p:tgtEl>
                                        <p:attrNameLst>
                                          <p:attrName>ppt_w</p:attrName>
                                        </p:attrNameLst>
                                      </p:cBhvr>
                                      <p:tavLst>
                                        <p:tav tm="0">
                                          <p:val>
                                            <p:fltVal val="0"/>
                                          </p:val>
                                        </p:tav>
                                        <p:tav tm="100000">
                                          <p:val>
                                            <p:strVal val="#ppt_w"/>
                                          </p:val>
                                        </p:tav>
                                      </p:tavLst>
                                    </p:anim>
                                    <p:anim calcmode="lin" valueType="num">
                                      <p:cBhvr>
                                        <p:cTn id="14" dur="1200" fill="hold"/>
                                        <p:tgtEl>
                                          <p:spTgt spid="12"/>
                                        </p:tgtEl>
                                        <p:attrNameLst>
                                          <p:attrName>ppt_h</p:attrName>
                                        </p:attrNameLst>
                                      </p:cBhvr>
                                      <p:tavLst>
                                        <p:tav tm="0">
                                          <p:val>
                                            <p:fltVal val="0"/>
                                          </p:val>
                                        </p:tav>
                                        <p:tav tm="100000">
                                          <p:val>
                                            <p:strVal val="#ppt_h"/>
                                          </p:val>
                                        </p:tav>
                                      </p:tavLst>
                                    </p:anim>
                                    <p:animEffect transition="in" filter="fade">
                                      <p:cBhvr>
                                        <p:cTn id="15" dur="1200"/>
                                        <p:tgtEl>
                                          <p:spTgt spid="12"/>
                                        </p:tgtEl>
                                      </p:cBhvr>
                                    </p:animEffect>
                                  </p:childTnLst>
                                </p:cTn>
                              </p:par>
                            </p:childTnLst>
                          </p:cTn>
                        </p:par>
                        <p:par>
                          <p:cTn id="16" fill="hold">
                            <p:stCondLst>
                              <p:cond delay="2300"/>
                            </p:stCondLst>
                            <p:childTnLst>
                              <p:par>
                                <p:cTn id="17" presetID="53" presetClass="entr" presetSubtype="1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300" fill="hold"/>
                                        <p:tgtEl>
                                          <p:spTgt spid="15"/>
                                        </p:tgtEl>
                                        <p:attrNameLst>
                                          <p:attrName>ppt_w</p:attrName>
                                        </p:attrNameLst>
                                      </p:cBhvr>
                                      <p:tavLst>
                                        <p:tav tm="0">
                                          <p:val>
                                            <p:fltVal val="0"/>
                                          </p:val>
                                        </p:tav>
                                        <p:tav tm="100000">
                                          <p:val>
                                            <p:strVal val="#ppt_w"/>
                                          </p:val>
                                        </p:tav>
                                      </p:tavLst>
                                    </p:anim>
                                    <p:anim calcmode="lin" valueType="num">
                                      <p:cBhvr>
                                        <p:cTn id="20" dur="1300" fill="hold"/>
                                        <p:tgtEl>
                                          <p:spTgt spid="15"/>
                                        </p:tgtEl>
                                        <p:attrNameLst>
                                          <p:attrName>ppt_h</p:attrName>
                                        </p:attrNameLst>
                                      </p:cBhvr>
                                      <p:tavLst>
                                        <p:tav tm="0">
                                          <p:val>
                                            <p:fltVal val="0"/>
                                          </p:val>
                                        </p:tav>
                                        <p:tav tm="100000">
                                          <p:val>
                                            <p:strVal val="#ppt_h"/>
                                          </p:val>
                                        </p:tav>
                                      </p:tavLst>
                                    </p:anim>
                                    <p:animEffect transition="in" filter="fade">
                                      <p:cBhvr>
                                        <p:cTn id="21" dur="1300"/>
                                        <p:tgtEl>
                                          <p:spTgt spid="15"/>
                                        </p:tgtEl>
                                      </p:cBhvr>
                                    </p:animEffect>
                                  </p:childTnLst>
                                </p:cTn>
                              </p:par>
                            </p:childTnLst>
                          </p:cTn>
                        </p:par>
                        <p:par>
                          <p:cTn id="22" fill="hold">
                            <p:stCondLst>
                              <p:cond delay="3600"/>
                            </p:stCondLst>
                            <p:childTnLst>
                              <p:par>
                                <p:cTn id="23" presetID="10" presetClass="entr" presetSubtype="0" fill="hold" nodeType="afterEffect">
                                  <p:stCondLst>
                                    <p:cond delay="0"/>
                                  </p:stCondLst>
                                  <p:childTnLst>
                                    <p:set>
                                      <p:cBhvr>
                                        <p:cTn id="24" dur="1" fill="hold">
                                          <p:stCondLst>
                                            <p:cond delay="0"/>
                                          </p:stCondLst>
                                        </p:cTn>
                                        <p:tgtEl>
                                          <p:spTgt spid="8">
                                            <p:txEl>
                                              <p:pRg st="0" end="0"/>
                                            </p:txEl>
                                          </p:spTgt>
                                        </p:tgtEl>
                                        <p:attrNameLst>
                                          <p:attrName>style.visibility</p:attrName>
                                        </p:attrNameLst>
                                      </p:cBhvr>
                                      <p:to>
                                        <p:strVal val="visible"/>
                                      </p:to>
                                    </p:set>
                                    <p:animEffect transition="in" filter="fade">
                                      <p:cBhvr>
                                        <p:cTn id="25" dur="500"/>
                                        <p:tgtEl>
                                          <p:spTgt spid="8">
                                            <p:txEl>
                                              <p:pRg st="0" end="0"/>
                                            </p:txEl>
                                          </p:spTgt>
                                        </p:tgtEl>
                                      </p:cBhvr>
                                    </p:animEffect>
                                  </p:childTnLst>
                                </p:cTn>
                              </p:par>
                            </p:childTnLst>
                          </p:cTn>
                        </p:par>
                        <p:par>
                          <p:cTn id="26" fill="hold">
                            <p:stCondLst>
                              <p:cond delay="4100"/>
                            </p:stCondLst>
                            <p:childTnLst>
                              <p:par>
                                <p:cTn id="27" presetID="10" presetClass="entr" presetSubtype="0" fill="hold" nodeType="after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fade">
                                      <p:cBhvr>
                                        <p:cTn id="29" dur="500"/>
                                        <p:tgtEl>
                                          <p:spTgt spid="8">
                                            <p:txEl>
                                              <p:pRg st="1" end="1"/>
                                            </p:txEl>
                                          </p:spTgt>
                                        </p:tgtEl>
                                      </p:cBhvr>
                                    </p:animEffect>
                                  </p:childTnLst>
                                </p:cTn>
                              </p:par>
                            </p:childTnLst>
                          </p:cTn>
                        </p:par>
                        <p:par>
                          <p:cTn id="30" fill="hold">
                            <p:stCondLst>
                              <p:cond delay="4600"/>
                            </p:stCondLst>
                            <p:childTnLst>
                              <p:par>
                                <p:cTn id="31" presetID="10" presetClass="entr" presetSubtype="0" fill="hold" nodeType="after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fade">
                                      <p:cBhvr>
                                        <p:cTn id="33" dur="500"/>
                                        <p:tgtEl>
                                          <p:spTgt spid="8">
                                            <p:txEl>
                                              <p:pRg st="2" end="2"/>
                                            </p:txEl>
                                          </p:spTgt>
                                        </p:tgtEl>
                                      </p:cBhvr>
                                    </p:animEffect>
                                  </p:childTnLst>
                                </p:cTn>
                              </p:par>
                            </p:childTnLst>
                          </p:cTn>
                        </p:par>
                        <p:par>
                          <p:cTn id="34" fill="hold">
                            <p:stCondLst>
                              <p:cond delay="5100"/>
                            </p:stCondLst>
                            <p:childTnLst>
                              <p:par>
                                <p:cTn id="35" presetID="10" presetClass="entr" presetSubtype="0" fill="hold" nodeType="afterEffect">
                                  <p:stCondLst>
                                    <p:cond delay="0"/>
                                  </p:stCondLst>
                                  <p:childTnLst>
                                    <p:set>
                                      <p:cBhvr>
                                        <p:cTn id="36" dur="1" fill="hold">
                                          <p:stCondLst>
                                            <p:cond delay="0"/>
                                          </p:stCondLst>
                                        </p:cTn>
                                        <p:tgtEl>
                                          <p:spTgt spid="8">
                                            <p:txEl>
                                              <p:pRg st="3" end="3"/>
                                            </p:txEl>
                                          </p:spTgt>
                                        </p:tgtEl>
                                        <p:attrNameLst>
                                          <p:attrName>style.visibility</p:attrName>
                                        </p:attrNameLst>
                                      </p:cBhvr>
                                      <p:to>
                                        <p:strVal val="visible"/>
                                      </p:to>
                                    </p:set>
                                    <p:animEffect transition="in" filter="fade">
                                      <p:cBhvr>
                                        <p:cTn id="37" dur="500"/>
                                        <p:tgtEl>
                                          <p:spTgt spid="8">
                                            <p:txEl>
                                              <p:pRg st="3" end="3"/>
                                            </p:txEl>
                                          </p:spTgt>
                                        </p:tgtEl>
                                      </p:cBhvr>
                                    </p:animEffect>
                                  </p:childTnLst>
                                </p:cTn>
                              </p:par>
                            </p:childTnLst>
                          </p:cTn>
                        </p:par>
                        <p:par>
                          <p:cTn id="38" fill="hold">
                            <p:stCondLst>
                              <p:cond delay="5600"/>
                            </p:stCondLst>
                            <p:childTnLst>
                              <p:par>
                                <p:cTn id="39" presetID="10" presetClass="entr" presetSubtype="0" fill="hold" nodeType="afterEffect">
                                  <p:stCondLst>
                                    <p:cond delay="0"/>
                                  </p:stCondLst>
                                  <p:childTnLst>
                                    <p:set>
                                      <p:cBhvr>
                                        <p:cTn id="40" dur="1" fill="hold">
                                          <p:stCondLst>
                                            <p:cond delay="0"/>
                                          </p:stCondLst>
                                        </p:cTn>
                                        <p:tgtEl>
                                          <p:spTgt spid="8">
                                            <p:txEl>
                                              <p:pRg st="4" end="4"/>
                                            </p:txEl>
                                          </p:spTgt>
                                        </p:tgtEl>
                                        <p:attrNameLst>
                                          <p:attrName>style.visibility</p:attrName>
                                        </p:attrNameLst>
                                      </p:cBhvr>
                                      <p:to>
                                        <p:strVal val="visible"/>
                                      </p:to>
                                    </p:set>
                                    <p:animEffect transition="in" filter="fade">
                                      <p:cBhvr>
                                        <p:cTn id="41" dur="500"/>
                                        <p:tgtEl>
                                          <p:spTgt spid="8">
                                            <p:txEl>
                                              <p:pRg st="4" end="4"/>
                                            </p:txEl>
                                          </p:spTgt>
                                        </p:tgtEl>
                                      </p:cBhvr>
                                    </p:animEffect>
                                  </p:childTnLst>
                                </p:cTn>
                              </p:par>
                            </p:childTnLst>
                          </p:cTn>
                        </p:par>
                        <p:par>
                          <p:cTn id="42" fill="hold">
                            <p:stCondLst>
                              <p:cond delay="6100"/>
                            </p:stCondLst>
                            <p:childTnLst>
                              <p:par>
                                <p:cTn id="43" presetID="10" presetClass="entr" presetSubtype="0" fill="hold" nodeType="after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fade">
                                      <p:cBhvr>
                                        <p:cTn id="45" dur="500"/>
                                        <p:tgtEl>
                                          <p:spTgt spid="8">
                                            <p:txEl>
                                              <p:pRg st="5" end="5"/>
                                            </p:txEl>
                                          </p:spTgt>
                                        </p:tgtEl>
                                      </p:cBhvr>
                                    </p:animEffect>
                                  </p:childTnLst>
                                </p:cTn>
                              </p:par>
                            </p:childTnLst>
                          </p:cTn>
                        </p:par>
                        <p:par>
                          <p:cTn id="46" fill="hold">
                            <p:stCondLst>
                              <p:cond delay="6600"/>
                            </p:stCondLst>
                            <p:childTnLst>
                              <p:par>
                                <p:cTn id="47" presetID="10" presetClass="entr" presetSubtype="0" fill="hold" nodeType="after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fade">
                                      <p:cBhvr>
                                        <p:cTn id="49" dur="500"/>
                                        <p:tgtEl>
                                          <p:spTgt spid="8">
                                            <p:txEl>
                                              <p:pRg st="6" end="6"/>
                                            </p:txEl>
                                          </p:spTgt>
                                        </p:tgtEl>
                                      </p:cBhvr>
                                    </p:animEffect>
                                  </p:childTnLst>
                                </p:cTn>
                              </p:par>
                            </p:childTnLst>
                          </p:cTn>
                        </p:par>
                        <p:par>
                          <p:cTn id="50" fill="hold">
                            <p:stCondLst>
                              <p:cond delay="7100"/>
                            </p:stCondLst>
                            <p:childTnLst>
                              <p:par>
                                <p:cTn id="51" presetID="10" presetClass="entr" presetSubtype="0" fill="hold" nodeType="afterEffect">
                                  <p:stCondLst>
                                    <p:cond delay="0"/>
                                  </p:stCondLst>
                                  <p:childTnLst>
                                    <p:set>
                                      <p:cBhvr>
                                        <p:cTn id="52" dur="1" fill="hold">
                                          <p:stCondLst>
                                            <p:cond delay="0"/>
                                          </p:stCondLst>
                                        </p:cTn>
                                        <p:tgtEl>
                                          <p:spTgt spid="8">
                                            <p:txEl>
                                              <p:pRg st="7" end="7"/>
                                            </p:txEl>
                                          </p:spTgt>
                                        </p:tgtEl>
                                        <p:attrNameLst>
                                          <p:attrName>style.visibility</p:attrName>
                                        </p:attrNameLst>
                                      </p:cBhvr>
                                      <p:to>
                                        <p:strVal val="visible"/>
                                      </p:to>
                                    </p:set>
                                    <p:animEffect transition="in" filter="fade">
                                      <p:cBhvr>
                                        <p:cTn id="53"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TextBox 2"/>
          <p:cNvSpPr txBox="1"/>
          <p:nvPr/>
        </p:nvSpPr>
        <p:spPr>
          <a:xfrm>
            <a:off x="5943600" y="2895600"/>
            <a:ext cx="990600" cy="369332"/>
          </a:xfrm>
          <a:prstGeom prst="rect">
            <a:avLst/>
          </a:prstGeom>
          <a:noFill/>
        </p:spPr>
        <p:txBody>
          <a:bodyPr wrap="square" rtlCol="0">
            <a:spAutoFit/>
          </a:bodyPr>
          <a:lstStyle/>
          <a:p>
            <a:endParaRPr lang="en-US" dirty="0">
              <a:solidFill>
                <a:prstClr val="black"/>
              </a:solidFill>
            </a:endParaRPr>
          </a:p>
        </p:txBody>
      </p:sp>
      <p:sp>
        <p:nvSpPr>
          <p:cNvPr id="4" name="Rectangle 3"/>
          <p:cNvSpPr/>
          <p:nvPr/>
        </p:nvSpPr>
        <p:spPr>
          <a:xfrm>
            <a:off x="4547846" y="492297"/>
            <a:ext cx="2386354" cy="523220"/>
          </a:xfrm>
          <a:prstGeom prst="rect">
            <a:avLst/>
          </a:prstGeom>
        </p:spPr>
        <p:txBody>
          <a:bodyPr wrap="square">
            <a:spAutoFit/>
          </a:bodyPr>
          <a:lstStyle/>
          <a:p>
            <a:r>
              <a:rPr lang="en-US" sz="2800" b="1" i="1" dirty="0" smtClean="0"/>
              <a:t>Types of Fires</a:t>
            </a:r>
            <a:endParaRPr lang="en-US" dirty="0" smtClean="0">
              <a:solidFill>
                <a:srgbClr val="000000"/>
              </a:solidFill>
              <a:latin typeface="Times New Roman" panose="02020603050405020304" pitchFamily="18" charset="0"/>
            </a:endParaRPr>
          </a:p>
        </p:txBody>
      </p:sp>
      <p:sp>
        <p:nvSpPr>
          <p:cNvPr id="5" name="Rectangle 4"/>
          <p:cNvSpPr/>
          <p:nvPr/>
        </p:nvSpPr>
        <p:spPr>
          <a:xfrm>
            <a:off x="986887" y="1636362"/>
            <a:ext cx="6645190" cy="4031873"/>
          </a:xfrm>
          <a:prstGeom prst="rect">
            <a:avLst/>
          </a:prstGeom>
        </p:spPr>
        <p:txBody>
          <a:bodyPr wrap="square">
            <a:spAutoFit/>
          </a:bodyPr>
          <a:lstStyle/>
          <a:p>
            <a:r>
              <a:rPr lang="en-US" sz="2000" b="1" dirty="0" smtClean="0">
                <a:solidFill>
                  <a:srgbClr val="000000"/>
                </a:solidFill>
              </a:rPr>
              <a:t>There </a:t>
            </a:r>
            <a:r>
              <a:rPr lang="en-US" sz="2000" b="1" dirty="0">
                <a:solidFill>
                  <a:srgbClr val="000000"/>
                </a:solidFill>
              </a:rPr>
              <a:t>are six classes of fire: Class A, Class B, Class C, Class D, ‘Electrical’, and Class F.</a:t>
            </a:r>
          </a:p>
          <a:p>
            <a:endParaRPr lang="en-US" b="1" dirty="0">
              <a:solidFill>
                <a:srgbClr val="000000"/>
              </a:solidFill>
            </a:endParaRPr>
          </a:p>
          <a:p>
            <a:pPr marL="285750" indent="-285750">
              <a:buFont typeface="Arial" panose="020B0604020202020204" pitchFamily="34" charset="0"/>
              <a:buChar char="•"/>
            </a:pPr>
            <a:r>
              <a:rPr lang="en-US" b="1" dirty="0" smtClean="0">
                <a:solidFill>
                  <a:srgbClr val="000000"/>
                </a:solidFill>
              </a:rPr>
              <a:t>Class </a:t>
            </a:r>
            <a:r>
              <a:rPr lang="en-US" b="1" dirty="0">
                <a:solidFill>
                  <a:srgbClr val="000000"/>
                </a:solidFill>
              </a:rPr>
              <a:t>A fires – </a:t>
            </a:r>
            <a:r>
              <a:rPr lang="en-US" dirty="0" smtClean="0">
                <a:solidFill>
                  <a:srgbClr val="000000"/>
                </a:solidFill>
              </a:rPr>
              <a:t>Combustible </a:t>
            </a:r>
            <a:r>
              <a:rPr lang="en-US" dirty="0">
                <a:solidFill>
                  <a:srgbClr val="000000"/>
                </a:solidFill>
              </a:rPr>
              <a:t>materials: caused by flammable solids, such as wood, paper, and </a:t>
            </a:r>
            <a:r>
              <a:rPr lang="en-US" dirty="0" smtClean="0">
                <a:solidFill>
                  <a:srgbClr val="000000"/>
                </a:solidFill>
              </a:rPr>
              <a:t>fabric.</a:t>
            </a:r>
            <a:endParaRPr lang="en-US" dirty="0">
              <a:solidFill>
                <a:srgbClr val="000000"/>
              </a:solidFill>
            </a:endParaRPr>
          </a:p>
          <a:p>
            <a:pPr marL="285750" indent="-285750">
              <a:buFont typeface="Arial" panose="020B0604020202020204" pitchFamily="34" charset="0"/>
              <a:buChar char="•"/>
            </a:pPr>
            <a:r>
              <a:rPr lang="en-US" b="1" dirty="0" smtClean="0">
                <a:solidFill>
                  <a:srgbClr val="000000"/>
                </a:solidFill>
              </a:rPr>
              <a:t>Class </a:t>
            </a:r>
            <a:r>
              <a:rPr lang="en-US" b="1" dirty="0">
                <a:solidFill>
                  <a:srgbClr val="000000"/>
                </a:solidFill>
              </a:rPr>
              <a:t>B fires – </a:t>
            </a:r>
            <a:r>
              <a:rPr lang="en-US" dirty="0" smtClean="0">
                <a:solidFill>
                  <a:srgbClr val="000000"/>
                </a:solidFill>
              </a:rPr>
              <a:t>Flammable </a:t>
            </a:r>
            <a:r>
              <a:rPr lang="en-US" dirty="0">
                <a:solidFill>
                  <a:srgbClr val="000000"/>
                </a:solidFill>
              </a:rPr>
              <a:t>liquids: such as petrol, turpentine or </a:t>
            </a:r>
            <a:r>
              <a:rPr lang="en-US" dirty="0" smtClean="0">
                <a:solidFill>
                  <a:srgbClr val="000000"/>
                </a:solidFill>
              </a:rPr>
              <a:t>paint.</a:t>
            </a:r>
            <a:endParaRPr lang="en-US" dirty="0">
              <a:solidFill>
                <a:srgbClr val="000000"/>
              </a:solidFill>
            </a:endParaRPr>
          </a:p>
          <a:p>
            <a:pPr marL="285750" indent="-285750">
              <a:buFont typeface="Arial" panose="020B0604020202020204" pitchFamily="34" charset="0"/>
              <a:buChar char="•"/>
            </a:pPr>
            <a:r>
              <a:rPr lang="en-US" b="1" dirty="0" smtClean="0">
                <a:solidFill>
                  <a:srgbClr val="000000"/>
                </a:solidFill>
              </a:rPr>
              <a:t>Class </a:t>
            </a:r>
            <a:r>
              <a:rPr lang="en-US" b="1" dirty="0">
                <a:solidFill>
                  <a:srgbClr val="000000"/>
                </a:solidFill>
              </a:rPr>
              <a:t>C fires – </a:t>
            </a:r>
            <a:r>
              <a:rPr lang="en-US" dirty="0" smtClean="0">
                <a:solidFill>
                  <a:srgbClr val="000000"/>
                </a:solidFill>
              </a:rPr>
              <a:t>Flammable </a:t>
            </a:r>
            <a:r>
              <a:rPr lang="en-US" dirty="0">
                <a:solidFill>
                  <a:srgbClr val="000000"/>
                </a:solidFill>
              </a:rPr>
              <a:t>gases: like hydrogen, butane or </a:t>
            </a:r>
            <a:r>
              <a:rPr lang="en-US" dirty="0" smtClean="0">
                <a:solidFill>
                  <a:srgbClr val="000000"/>
                </a:solidFill>
              </a:rPr>
              <a:t>methane.</a:t>
            </a:r>
            <a:endParaRPr lang="en-US" dirty="0">
              <a:solidFill>
                <a:srgbClr val="000000"/>
              </a:solidFill>
            </a:endParaRPr>
          </a:p>
          <a:p>
            <a:pPr marL="285750" indent="-285750">
              <a:buFont typeface="Arial" panose="020B0604020202020204" pitchFamily="34" charset="0"/>
              <a:buChar char="•"/>
            </a:pPr>
            <a:r>
              <a:rPr lang="en-US" b="1" dirty="0" smtClean="0">
                <a:solidFill>
                  <a:srgbClr val="000000"/>
                </a:solidFill>
              </a:rPr>
              <a:t>Class </a:t>
            </a:r>
            <a:r>
              <a:rPr lang="en-US" b="1" dirty="0">
                <a:solidFill>
                  <a:srgbClr val="000000"/>
                </a:solidFill>
              </a:rPr>
              <a:t>D fires – </a:t>
            </a:r>
            <a:r>
              <a:rPr lang="en-US" dirty="0" smtClean="0">
                <a:solidFill>
                  <a:srgbClr val="000000"/>
                </a:solidFill>
              </a:rPr>
              <a:t>Combustible </a:t>
            </a:r>
            <a:r>
              <a:rPr lang="en-US" dirty="0">
                <a:solidFill>
                  <a:srgbClr val="000000"/>
                </a:solidFill>
              </a:rPr>
              <a:t>metals: chemicals such as magnesium, aluminum or </a:t>
            </a:r>
            <a:r>
              <a:rPr lang="en-US" dirty="0" smtClean="0">
                <a:solidFill>
                  <a:srgbClr val="000000"/>
                </a:solidFill>
              </a:rPr>
              <a:t>potassium.</a:t>
            </a:r>
            <a:endParaRPr lang="en-US" dirty="0">
              <a:solidFill>
                <a:srgbClr val="000000"/>
              </a:solidFill>
            </a:endParaRPr>
          </a:p>
          <a:p>
            <a:pPr marL="285750" indent="-285750">
              <a:buFont typeface="Arial" panose="020B0604020202020204" pitchFamily="34" charset="0"/>
              <a:buChar char="•"/>
            </a:pPr>
            <a:r>
              <a:rPr lang="en-US" b="1" dirty="0" smtClean="0">
                <a:solidFill>
                  <a:srgbClr val="000000"/>
                </a:solidFill>
              </a:rPr>
              <a:t>Electrical </a:t>
            </a:r>
            <a:r>
              <a:rPr lang="en-US" b="1" dirty="0">
                <a:solidFill>
                  <a:srgbClr val="000000"/>
                </a:solidFill>
              </a:rPr>
              <a:t>fires – </a:t>
            </a:r>
            <a:r>
              <a:rPr lang="en-US" dirty="0" smtClean="0">
                <a:solidFill>
                  <a:srgbClr val="000000"/>
                </a:solidFill>
              </a:rPr>
              <a:t>Electrical </a:t>
            </a:r>
            <a:r>
              <a:rPr lang="en-US" dirty="0">
                <a:solidFill>
                  <a:srgbClr val="000000"/>
                </a:solidFill>
              </a:rPr>
              <a:t>equipment: once the electrical item is removed, the fire changes </a:t>
            </a:r>
            <a:r>
              <a:rPr lang="en-US" dirty="0" smtClean="0">
                <a:solidFill>
                  <a:srgbClr val="000000"/>
                </a:solidFill>
              </a:rPr>
              <a:t>class.</a:t>
            </a:r>
            <a:endParaRPr lang="en-US" dirty="0">
              <a:solidFill>
                <a:srgbClr val="000000"/>
              </a:solidFill>
            </a:endParaRPr>
          </a:p>
          <a:p>
            <a:pPr marL="285750" indent="-285750">
              <a:buFont typeface="Arial" panose="020B0604020202020204" pitchFamily="34" charset="0"/>
              <a:buChar char="•"/>
            </a:pPr>
            <a:r>
              <a:rPr lang="en-US" b="1" dirty="0" smtClean="0">
                <a:solidFill>
                  <a:srgbClr val="000000"/>
                </a:solidFill>
              </a:rPr>
              <a:t>Class </a:t>
            </a:r>
            <a:r>
              <a:rPr lang="en-US" b="1" dirty="0">
                <a:solidFill>
                  <a:srgbClr val="000000"/>
                </a:solidFill>
              </a:rPr>
              <a:t>F fires – </a:t>
            </a:r>
            <a:r>
              <a:rPr lang="en-US" dirty="0" smtClean="0">
                <a:solidFill>
                  <a:srgbClr val="000000"/>
                </a:solidFill>
              </a:rPr>
              <a:t>Cooking </a:t>
            </a:r>
            <a:r>
              <a:rPr lang="en-US" dirty="0">
                <a:solidFill>
                  <a:srgbClr val="000000"/>
                </a:solidFill>
              </a:rPr>
              <a:t>oils: typically a </a:t>
            </a:r>
            <a:r>
              <a:rPr lang="en-US" dirty="0" smtClean="0">
                <a:solidFill>
                  <a:srgbClr val="000000"/>
                </a:solidFill>
              </a:rPr>
              <a:t>pan fire.</a:t>
            </a:r>
          </a:p>
        </p:txBody>
      </p:sp>
      <p:pic>
        <p:nvPicPr>
          <p:cNvPr id="7" name="Picture 6"/>
          <p:cNvPicPr>
            <a:picLocks noChangeAspect="1"/>
          </p:cNvPicPr>
          <p:nvPr/>
        </p:nvPicPr>
        <p:blipFill>
          <a:blip r:embed="rId3"/>
          <a:stretch>
            <a:fillRect/>
          </a:stretch>
        </p:blipFill>
        <p:spPr>
          <a:xfrm>
            <a:off x="7100843" y="1966128"/>
            <a:ext cx="4542312" cy="3028208"/>
          </a:xfrm>
          <a:prstGeom prst="rect">
            <a:avLst/>
          </a:prstGeom>
          <a:effectLst>
            <a:outerShdw blurRad="76200" dist="12700" dir="2700000" sy="-23000" kx="-800400" algn="bl" rotWithShape="0">
              <a:prstClr val="black">
                <a:alpha val="20000"/>
              </a:prstClr>
            </a:outerShdw>
          </a:effectLst>
        </p:spPr>
      </p:pic>
    </p:spTree>
    <p:extLst>
      <p:ext uri="{BB962C8B-B14F-4D97-AF65-F5344CB8AC3E}">
        <p14:creationId xmlns:p14="http://schemas.microsoft.com/office/powerpoint/2010/main" val="2854777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20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2300" fill="hold"/>
                                        <p:tgtEl>
                                          <p:spTgt spid="5">
                                            <p:txEl>
                                              <p:pRg st="2" end="2"/>
                                            </p:txEl>
                                          </p:spTgt>
                                        </p:tgtEl>
                                        <p:attrNameLst>
                                          <p:attrName>ppt_w</p:attrName>
                                        </p:attrNameLst>
                                      </p:cBhvr>
                                      <p:tavLst>
                                        <p:tav tm="0">
                                          <p:val>
                                            <p:fltVal val="0"/>
                                          </p:val>
                                        </p:tav>
                                        <p:tav tm="100000">
                                          <p:val>
                                            <p:strVal val="#ppt_w"/>
                                          </p:val>
                                        </p:tav>
                                      </p:tavLst>
                                    </p:anim>
                                    <p:anim calcmode="lin" valueType="num">
                                      <p:cBhvr>
                                        <p:cTn id="8" dur="2300" fill="hold"/>
                                        <p:tgtEl>
                                          <p:spTgt spid="5">
                                            <p:txEl>
                                              <p:pRg st="2" end="2"/>
                                            </p:txEl>
                                          </p:spTgt>
                                        </p:tgtEl>
                                        <p:attrNameLst>
                                          <p:attrName>ppt_h</p:attrName>
                                        </p:attrNameLst>
                                      </p:cBhvr>
                                      <p:tavLst>
                                        <p:tav tm="0">
                                          <p:val>
                                            <p:fltVal val="0"/>
                                          </p:val>
                                        </p:tav>
                                        <p:tav tm="100000">
                                          <p:val>
                                            <p:strVal val="#ppt_h"/>
                                          </p:val>
                                        </p:tav>
                                      </p:tavLst>
                                    </p:anim>
                                    <p:animEffect transition="in" filter="fade">
                                      <p:cBhvr>
                                        <p:cTn id="9" dur="2300"/>
                                        <p:tgtEl>
                                          <p:spTgt spid="5">
                                            <p:txEl>
                                              <p:pRg st="2" end="2"/>
                                            </p:txEl>
                                          </p:spTgt>
                                        </p:tgtEl>
                                      </p:cBhvr>
                                    </p:animEffect>
                                  </p:childTnLst>
                                </p:cTn>
                              </p:par>
                            </p:childTnLst>
                          </p:cTn>
                        </p:par>
                        <p:par>
                          <p:cTn id="10" fill="hold">
                            <p:stCondLst>
                              <p:cond delay="2500"/>
                            </p:stCondLst>
                            <p:childTnLst>
                              <p:par>
                                <p:cTn id="11" presetID="53" presetClass="entr" presetSubtype="16" fill="hold" nodeType="after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p:cTn id="13" dur="21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4" dur="2100" fill="hold"/>
                                        <p:tgtEl>
                                          <p:spTgt spid="5">
                                            <p:txEl>
                                              <p:pRg st="3" end="3"/>
                                            </p:txEl>
                                          </p:spTgt>
                                        </p:tgtEl>
                                        <p:attrNameLst>
                                          <p:attrName>ppt_h</p:attrName>
                                        </p:attrNameLst>
                                      </p:cBhvr>
                                      <p:tavLst>
                                        <p:tav tm="0">
                                          <p:val>
                                            <p:fltVal val="0"/>
                                          </p:val>
                                        </p:tav>
                                        <p:tav tm="100000">
                                          <p:val>
                                            <p:strVal val="#ppt_h"/>
                                          </p:val>
                                        </p:tav>
                                      </p:tavLst>
                                    </p:anim>
                                    <p:animEffect transition="in" filter="fade">
                                      <p:cBhvr>
                                        <p:cTn id="15" dur="2100"/>
                                        <p:tgtEl>
                                          <p:spTgt spid="5">
                                            <p:txEl>
                                              <p:pRg st="3" end="3"/>
                                            </p:txEl>
                                          </p:spTgt>
                                        </p:tgtEl>
                                      </p:cBhvr>
                                    </p:animEffect>
                                  </p:childTnLst>
                                </p:cTn>
                              </p:par>
                            </p:childTnLst>
                          </p:cTn>
                        </p:par>
                        <p:par>
                          <p:cTn id="16" fill="hold">
                            <p:stCondLst>
                              <p:cond delay="4600"/>
                            </p:stCondLst>
                            <p:childTnLst>
                              <p:par>
                                <p:cTn id="17" presetID="53" presetClass="entr" presetSubtype="16" fill="hold" nodeType="after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p:cTn id="19" dur="2400" fill="hold"/>
                                        <p:tgtEl>
                                          <p:spTgt spid="5">
                                            <p:txEl>
                                              <p:pRg st="4" end="4"/>
                                            </p:txEl>
                                          </p:spTgt>
                                        </p:tgtEl>
                                        <p:attrNameLst>
                                          <p:attrName>ppt_w</p:attrName>
                                        </p:attrNameLst>
                                      </p:cBhvr>
                                      <p:tavLst>
                                        <p:tav tm="0">
                                          <p:val>
                                            <p:fltVal val="0"/>
                                          </p:val>
                                        </p:tav>
                                        <p:tav tm="100000">
                                          <p:val>
                                            <p:strVal val="#ppt_w"/>
                                          </p:val>
                                        </p:tav>
                                      </p:tavLst>
                                    </p:anim>
                                    <p:anim calcmode="lin" valueType="num">
                                      <p:cBhvr>
                                        <p:cTn id="20" dur="2400" fill="hold"/>
                                        <p:tgtEl>
                                          <p:spTgt spid="5">
                                            <p:txEl>
                                              <p:pRg st="4" end="4"/>
                                            </p:txEl>
                                          </p:spTgt>
                                        </p:tgtEl>
                                        <p:attrNameLst>
                                          <p:attrName>ppt_h</p:attrName>
                                        </p:attrNameLst>
                                      </p:cBhvr>
                                      <p:tavLst>
                                        <p:tav tm="0">
                                          <p:val>
                                            <p:fltVal val="0"/>
                                          </p:val>
                                        </p:tav>
                                        <p:tav tm="100000">
                                          <p:val>
                                            <p:strVal val="#ppt_h"/>
                                          </p:val>
                                        </p:tav>
                                      </p:tavLst>
                                    </p:anim>
                                    <p:animEffect transition="in" filter="fade">
                                      <p:cBhvr>
                                        <p:cTn id="21" dur="2400"/>
                                        <p:tgtEl>
                                          <p:spTgt spid="5">
                                            <p:txEl>
                                              <p:pRg st="4" end="4"/>
                                            </p:txEl>
                                          </p:spTgt>
                                        </p:tgtEl>
                                      </p:cBhvr>
                                    </p:animEffect>
                                  </p:childTnLst>
                                </p:cTn>
                              </p:par>
                            </p:childTnLst>
                          </p:cTn>
                        </p:par>
                        <p:par>
                          <p:cTn id="22" fill="hold">
                            <p:stCondLst>
                              <p:cond delay="7000"/>
                            </p:stCondLst>
                            <p:childTnLst>
                              <p:par>
                                <p:cTn id="23" presetID="53" presetClass="entr" presetSubtype="16" fill="hold" nodeType="after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p:cTn id="25" dur="2300" fill="hold"/>
                                        <p:tgtEl>
                                          <p:spTgt spid="5">
                                            <p:txEl>
                                              <p:pRg st="5" end="5"/>
                                            </p:txEl>
                                          </p:spTgt>
                                        </p:tgtEl>
                                        <p:attrNameLst>
                                          <p:attrName>ppt_w</p:attrName>
                                        </p:attrNameLst>
                                      </p:cBhvr>
                                      <p:tavLst>
                                        <p:tav tm="0">
                                          <p:val>
                                            <p:fltVal val="0"/>
                                          </p:val>
                                        </p:tav>
                                        <p:tav tm="100000">
                                          <p:val>
                                            <p:strVal val="#ppt_w"/>
                                          </p:val>
                                        </p:tav>
                                      </p:tavLst>
                                    </p:anim>
                                    <p:anim calcmode="lin" valueType="num">
                                      <p:cBhvr>
                                        <p:cTn id="26" dur="2300" fill="hold"/>
                                        <p:tgtEl>
                                          <p:spTgt spid="5">
                                            <p:txEl>
                                              <p:pRg st="5" end="5"/>
                                            </p:txEl>
                                          </p:spTgt>
                                        </p:tgtEl>
                                        <p:attrNameLst>
                                          <p:attrName>ppt_h</p:attrName>
                                        </p:attrNameLst>
                                      </p:cBhvr>
                                      <p:tavLst>
                                        <p:tav tm="0">
                                          <p:val>
                                            <p:fltVal val="0"/>
                                          </p:val>
                                        </p:tav>
                                        <p:tav tm="100000">
                                          <p:val>
                                            <p:strVal val="#ppt_h"/>
                                          </p:val>
                                        </p:tav>
                                      </p:tavLst>
                                    </p:anim>
                                    <p:animEffect transition="in" filter="fade">
                                      <p:cBhvr>
                                        <p:cTn id="27" dur="2300"/>
                                        <p:tgtEl>
                                          <p:spTgt spid="5">
                                            <p:txEl>
                                              <p:pRg st="5" end="5"/>
                                            </p:txEl>
                                          </p:spTgt>
                                        </p:tgtEl>
                                      </p:cBhvr>
                                    </p:animEffect>
                                  </p:childTnLst>
                                </p:cTn>
                              </p:par>
                            </p:childTnLst>
                          </p:cTn>
                        </p:par>
                        <p:par>
                          <p:cTn id="28" fill="hold">
                            <p:stCondLst>
                              <p:cond delay="9300"/>
                            </p:stCondLst>
                            <p:childTnLst>
                              <p:par>
                                <p:cTn id="29" presetID="53" presetClass="entr" presetSubtype="16" fill="hold"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p:cTn id="31" dur="2400" fill="hold"/>
                                        <p:tgtEl>
                                          <p:spTgt spid="5">
                                            <p:txEl>
                                              <p:pRg st="6" end="6"/>
                                            </p:txEl>
                                          </p:spTgt>
                                        </p:tgtEl>
                                        <p:attrNameLst>
                                          <p:attrName>ppt_w</p:attrName>
                                        </p:attrNameLst>
                                      </p:cBhvr>
                                      <p:tavLst>
                                        <p:tav tm="0">
                                          <p:val>
                                            <p:fltVal val="0"/>
                                          </p:val>
                                        </p:tav>
                                        <p:tav tm="100000">
                                          <p:val>
                                            <p:strVal val="#ppt_w"/>
                                          </p:val>
                                        </p:tav>
                                      </p:tavLst>
                                    </p:anim>
                                    <p:anim calcmode="lin" valueType="num">
                                      <p:cBhvr>
                                        <p:cTn id="32" dur="2400" fill="hold"/>
                                        <p:tgtEl>
                                          <p:spTgt spid="5">
                                            <p:txEl>
                                              <p:pRg st="6" end="6"/>
                                            </p:txEl>
                                          </p:spTgt>
                                        </p:tgtEl>
                                        <p:attrNameLst>
                                          <p:attrName>ppt_h</p:attrName>
                                        </p:attrNameLst>
                                      </p:cBhvr>
                                      <p:tavLst>
                                        <p:tav tm="0">
                                          <p:val>
                                            <p:fltVal val="0"/>
                                          </p:val>
                                        </p:tav>
                                        <p:tav tm="100000">
                                          <p:val>
                                            <p:strVal val="#ppt_h"/>
                                          </p:val>
                                        </p:tav>
                                      </p:tavLst>
                                    </p:anim>
                                    <p:animEffect transition="in" filter="fade">
                                      <p:cBhvr>
                                        <p:cTn id="33" dur="2400"/>
                                        <p:tgtEl>
                                          <p:spTgt spid="5">
                                            <p:txEl>
                                              <p:pRg st="6" end="6"/>
                                            </p:txEl>
                                          </p:spTgt>
                                        </p:tgtEl>
                                      </p:cBhvr>
                                    </p:animEffect>
                                  </p:childTnLst>
                                </p:cTn>
                              </p:par>
                            </p:childTnLst>
                          </p:cTn>
                        </p:par>
                        <p:par>
                          <p:cTn id="34" fill="hold">
                            <p:stCondLst>
                              <p:cond delay="11700"/>
                            </p:stCondLst>
                            <p:childTnLst>
                              <p:par>
                                <p:cTn id="35" presetID="53" presetClass="entr" presetSubtype="16" fill="hold" nodeType="afterEffect">
                                  <p:stCondLst>
                                    <p:cond delay="20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p:cTn id="37" dur="2500" fill="hold"/>
                                        <p:tgtEl>
                                          <p:spTgt spid="5">
                                            <p:txEl>
                                              <p:pRg st="7" end="7"/>
                                            </p:txEl>
                                          </p:spTgt>
                                        </p:tgtEl>
                                        <p:attrNameLst>
                                          <p:attrName>ppt_w</p:attrName>
                                        </p:attrNameLst>
                                      </p:cBhvr>
                                      <p:tavLst>
                                        <p:tav tm="0">
                                          <p:val>
                                            <p:fltVal val="0"/>
                                          </p:val>
                                        </p:tav>
                                        <p:tav tm="100000">
                                          <p:val>
                                            <p:strVal val="#ppt_w"/>
                                          </p:val>
                                        </p:tav>
                                      </p:tavLst>
                                    </p:anim>
                                    <p:anim calcmode="lin" valueType="num">
                                      <p:cBhvr>
                                        <p:cTn id="38" dur="2500" fill="hold"/>
                                        <p:tgtEl>
                                          <p:spTgt spid="5">
                                            <p:txEl>
                                              <p:pRg st="7" end="7"/>
                                            </p:txEl>
                                          </p:spTgt>
                                        </p:tgtEl>
                                        <p:attrNameLst>
                                          <p:attrName>ppt_h</p:attrName>
                                        </p:attrNameLst>
                                      </p:cBhvr>
                                      <p:tavLst>
                                        <p:tav tm="0">
                                          <p:val>
                                            <p:fltVal val="0"/>
                                          </p:val>
                                        </p:tav>
                                        <p:tav tm="100000">
                                          <p:val>
                                            <p:strVal val="#ppt_h"/>
                                          </p:val>
                                        </p:tav>
                                      </p:tavLst>
                                    </p:anim>
                                    <p:animEffect transition="in" filter="fade">
                                      <p:cBhvr>
                                        <p:cTn id="39" dur="2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Rectangle 6"/>
          <p:cNvSpPr txBox="1">
            <a:spLocks noChangeArrowheads="1"/>
          </p:cNvSpPr>
          <p:nvPr/>
        </p:nvSpPr>
        <p:spPr>
          <a:xfrm>
            <a:off x="1623060" y="789523"/>
            <a:ext cx="9235440" cy="1268730"/>
          </a:xfrm>
          <a:prstGeom prst="rect">
            <a:avLst/>
          </a:prstGeom>
        </p:spPr>
        <p:txBody>
          <a:bodyPr vert="horz" lIns="91440" tIns="45720" rIns="91440" bIns="45720" rtlCol="0" anchor="b">
            <a:normAutofit fontScale="6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smtClean="0">
                <a:solidFill>
                  <a:srgbClr val="1F1F1F"/>
                </a:solidFill>
                <a:latin typeface="Lato"/>
              </a:rPr>
              <a:t>Why do kids like social networking sites so much?</a:t>
            </a:r>
            <a:br>
              <a:rPr lang="en-US" b="1" smtClean="0">
                <a:solidFill>
                  <a:srgbClr val="1F1F1F"/>
                </a:solidFill>
                <a:latin typeface="Lato"/>
              </a:rPr>
            </a:br>
            <a:endParaRPr lang="en-US" altLang="en-US" b="1" dirty="0">
              <a:solidFill>
                <a:srgbClr val="002060"/>
              </a:solidFill>
              <a:latin typeface="+mn-lt"/>
            </a:endParaRPr>
          </a:p>
        </p:txBody>
      </p:sp>
      <p:sp>
        <p:nvSpPr>
          <p:cNvPr id="4" name="Rectangle 3"/>
          <p:cNvSpPr/>
          <p:nvPr/>
        </p:nvSpPr>
        <p:spPr>
          <a:xfrm>
            <a:off x="1623060" y="2811780"/>
            <a:ext cx="3905603" cy="1754326"/>
          </a:xfrm>
          <a:prstGeom prst="rect">
            <a:avLst/>
          </a:prstGeom>
        </p:spPr>
        <p:txBody>
          <a:bodyPr wrap="square">
            <a:spAutoFit/>
          </a:bodyPr>
          <a:lstStyle/>
          <a:p>
            <a:r>
              <a:rPr lang="en-US" dirty="0" smtClean="0">
                <a:solidFill>
                  <a:srgbClr val="1F1F1F"/>
                </a:solidFill>
              </a:rPr>
              <a:t>Kids have gravitated away from the commonly used social sites that their parents use. Mostly in part to keep a level of privacy from their parents prying eyes.</a:t>
            </a:r>
            <a:endParaRPr lang="en-US" dirty="0">
              <a:solidFill>
                <a:srgbClr val="1F1F1F"/>
              </a:solidFill>
            </a:endParaRPr>
          </a:p>
          <a:p>
            <a:endParaRPr lang="en-US" dirty="0">
              <a:solidFill>
                <a:srgbClr val="1F1F1F"/>
              </a:solidFill>
            </a:endParaRPr>
          </a:p>
        </p:txBody>
      </p:sp>
      <p:pic>
        <p:nvPicPr>
          <p:cNvPr id="5" name="Picture 2" descr="Need help with your social network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5271" y="2489102"/>
            <a:ext cx="4933950" cy="3257550"/>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23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TextBox 2"/>
          <p:cNvSpPr txBox="1"/>
          <p:nvPr/>
        </p:nvSpPr>
        <p:spPr>
          <a:xfrm>
            <a:off x="5943600" y="2895600"/>
            <a:ext cx="990600" cy="369332"/>
          </a:xfrm>
          <a:prstGeom prst="rect">
            <a:avLst/>
          </a:prstGeom>
          <a:noFill/>
        </p:spPr>
        <p:txBody>
          <a:bodyPr wrap="square" rtlCol="0">
            <a:spAutoFit/>
          </a:bodyPr>
          <a:lstStyle/>
          <a:p>
            <a:endParaRPr lang="en-US" dirty="0">
              <a:solidFill>
                <a:prstClr val="black"/>
              </a:solidFill>
            </a:endParaRPr>
          </a:p>
        </p:txBody>
      </p:sp>
      <p:sp>
        <p:nvSpPr>
          <p:cNvPr id="4" name="Content Placeholder 3"/>
          <p:cNvSpPr txBox="1">
            <a:spLocks/>
          </p:cNvSpPr>
          <p:nvPr/>
        </p:nvSpPr>
        <p:spPr>
          <a:xfrm>
            <a:off x="606511" y="315434"/>
            <a:ext cx="10674178" cy="58989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fontAlgn="base">
              <a:lnSpc>
                <a:spcPct val="100000"/>
              </a:lnSpc>
              <a:spcBef>
                <a:spcPct val="20000"/>
              </a:spcBef>
              <a:spcAft>
                <a:spcPct val="0"/>
              </a:spcAft>
              <a:buClr>
                <a:srgbClr val="000000"/>
              </a:buClr>
              <a:buSzPct val="75000"/>
              <a:defRPr/>
            </a:pPr>
            <a:endParaRPr lang="en-US" sz="2000" b="1" kern="0" smtClean="0">
              <a:solidFill>
                <a:srgbClr val="000000"/>
              </a:solidFill>
              <a:latin typeface="Times New Roman" panose="02020603050405020304" pitchFamily="18" charset="0"/>
              <a:cs typeface="Times New Roman" panose="02020603050405020304" pitchFamily="18" charset="0"/>
            </a:endParaRPr>
          </a:p>
          <a:p>
            <a:endParaRPr lang="en-US" dirty="0">
              <a:solidFill>
                <a:srgbClr val="000000"/>
              </a:solidFill>
              <a:latin typeface="Arial" panose="020B0604020202020204" pitchFamily="34" charset="0"/>
            </a:endParaRPr>
          </a:p>
        </p:txBody>
      </p:sp>
      <p:sp>
        <p:nvSpPr>
          <p:cNvPr id="5" name="Rectangle 4"/>
          <p:cNvSpPr/>
          <p:nvPr/>
        </p:nvSpPr>
        <p:spPr>
          <a:xfrm>
            <a:off x="3863975" y="499002"/>
            <a:ext cx="5149850" cy="523220"/>
          </a:xfrm>
          <a:prstGeom prst="rect">
            <a:avLst/>
          </a:prstGeom>
        </p:spPr>
        <p:txBody>
          <a:bodyPr wrap="square">
            <a:spAutoFit/>
          </a:bodyPr>
          <a:lstStyle/>
          <a:p>
            <a:r>
              <a:rPr lang="en-US" sz="2800" b="1" i="1" dirty="0" smtClean="0"/>
              <a:t>Types of Fire Extinguishers</a:t>
            </a:r>
            <a:endParaRPr lang="en-US" dirty="0" smtClean="0">
              <a:solidFill>
                <a:srgbClr val="000000"/>
              </a:solidFill>
              <a:latin typeface="Times New Roman" panose="02020603050405020304" pitchFamily="18" charset="0"/>
            </a:endParaRPr>
          </a:p>
        </p:txBody>
      </p:sp>
      <p:sp>
        <p:nvSpPr>
          <p:cNvPr id="7" name="Rectangle 6"/>
          <p:cNvSpPr/>
          <p:nvPr/>
        </p:nvSpPr>
        <p:spPr>
          <a:xfrm>
            <a:off x="1212561" y="2314293"/>
            <a:ext cx="3896389" cy="3139321"/>
          </a:xfrm>
          <a:prstGeom prst="rect">
            <a:avLst/>
          </a:prstGeom>
        </p:spPr>
        <p:txBody>
          <a:bodyPr wrap="square">
            <a:spAutoFit/>
          </a:bodyPr>
          <a:lstStyle/>
          <a:p>
            <a:pPr marL="285750" indent="-285750">
              <a:buFont typeface="Arial" panose="020B0604020202020204" pitchFamily="34" charset="0"/>
              <a:buChar char="•"/>
            </a:pPr>
            <a:r>
              <a:rPr lang="en-US" b="1" dirty="0" smtClean="0">
                <a:solidFill>
                  <a:srgbClr val="000000"/>
                </a:solidFill>
              </a:rPr>
              <a:t>Not all extinguishers are the same.</a:t>
            </a:r>
            <a:endParaRPr lang="en-US" dirty="0" smtClean="0">
              <a:solidFill>
                <a:srgbClr val="000000"/>
              </a:solidFill>
            </a:endParaRPr>
          </a:p>
          <a:p>
            <a:endParaRPr lang="en-US" dirty="0" smtClean="0">
              <a:solidFill>
                <a:srgbClr val="000000"/>
              </a:solidFill>
            </a:endParaRPr>
          </a:p>
          <a:p>
            <a:endParaRPr lang="en-US" b="1" dirty="0" smtClean="0"/>
          </a:p>
          <a:p>
            <a:pPr marL="285750" indent="-285750">
              <a:buFont typeface="Arial" panose="020B0604020202020204" pitchFamily="34" charset="0"/>
              <a:buChar char="•"/>
            </a:pPr>
            <a:r>
              <a:rPr lang="en-US" b="1" dirty="0" smtClean="0"/>
              <a:t>Different types of fires require different types of extinguishers.</a:t>
            </a:r>
          </a:p>
          <a:p>
            <a:endParaRPr lang="en-US" b="1" dirty="0"/>
          </a:p>
          <a:p>
            <a:pPr marL="285750" indent="-285750">
              <a:buFont typeface="Arial" panose="020B0604020202020204" pitchFamily="34" charset="0"/>
              <a:buChar char="•"/>
            </a:pPr>
            <a:r>
              <a:rPr lang="en-US" b="1" dirty="0" smtClean="0"/>
              <a:t>Fire extinguishers have a universal color.</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r>
              <a:rPr lang="en-US" b="1" dirty="0" smtClean="0"/>
              <a:t>Check the last date of inspection.</a:t>
            </a:r>
          </a:p>
          <a:p>
            <a:endParaRPr lang="en-US" b="1" dirty="0"/>
          </a:p>
        </p:txBody>
      </p:sp>
      <p:pic>
        <p:nvPicPr>
          <p:cNvPr id="8" name="Picture 7"/>
          <p:cNvPicPr>
            <a:picLocks noChangeAspect="1"/>
          </p:cNvPicPr>
          <p:nvPr/>
        </p:nvPicPr>
        <p:blipFill>
          <a:blip r:embed="rId3"/>
          <a:stretch>
            <a:fillRect/>
          </a:stretch>
        </p:blipFill>
        <p:spPr>
          <a:xfrm>
            <a:off x="6172200" y="1449160"/>
            <a:ext cx="5243383" cy="4869588"/>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63013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animEffect transition="in" filter="fade">
                                      <p:cBhvr>
                                        <p:cTn id="13" dur="1000"/>
                                        <p:tgtEl>
                                          <p:spTgt spid="7">
                                            <p:txEl>
                                              <p:pRg st="5" end="5"/>
                                            </p:txEl>
                                          </p:spTgt>
                                        </p:tgtEl>
                                      </p:cBhvr>
                                    </p:animEffect>
                                    <p:anim calcmode="lin" valueType="num">
                                      <p:cBhvr>
                                        <p:cTn id="14"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15"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Effect transition="in" filter="fade">
                                      <p:cBhvr>
                                        <p:cTn id="19" dur="1000"/>
                                        <p:tgtEl>
                                          <p:spTgt spid="7">
                                            <p:txEl>
                                              <p:pRg st="7" end="7"/>
                                            </p:txEl>
                                          </p:spTgt>
                                        </p:tgtEl>
                                      </p:cBhvr>
                                    </p:animEffect>
                                    <p:anim calcmode="lin" valueType="num">
                                      <p:cBhvr>
                                        <p:cTn id="20" dur="1000" fill="hold"/>
                                        <p:tgtEl>
                                          <p:spTgt spid="7">
                                            <p:txEl>
                                              <p:pRg st="7" end="7"/>
                                            </p:txEl>
                                          </p:spTgt>
                                        </p:tgtEl>
                                        <p:attrNameLst>
                                          <p:attrName>ppt_x</p:attrName>
                                        </p:attrNameLst>
                                      </p:cBhvr>
                                      <p:tavLst>
                                        <p:tav tm="0">
                                          <p:val>
                                            <p:strVal val="#ppt_x"/>
                                          </p:val>
                                        </p:tav>
                                        <p:tav tm="100000">
                                          <p:val>
                                            <p:strVal val="#ppt_x"/>
                                          </p:val>
                                        </p:tav>
                                      </p:tavLst>
                                    </p:anim>
                                    <p:anim calcmode="lin" valueType="num">
                                      <p:cBhvr>
                                        <p:cTn id="21" dur="1000" fill="hold"/>
                                        <p:tgtEl>
                                          <p:spTgt spid="7">
                                            <p:txEl>
                                              <p:pRg st="7" end="7"/>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Effect transition="in" filter="fade">
                                      <p:cBhvr>
                                        <p:cTn id="25" dur="1000"/>
                                        <p:tgtEl>
                                          <p:spTgt spid="7">
                                            <p:txEl>
                                              <p:pRg st="3" end="3"/>
                                            </p:txEl>
                                          </p:spTgt>
                                        </p:tgtEl>
                                      </p:cBhvr>
                                    </p:animEffect>
                                    <p:anim calcmode="lin" valueType="num">
                                      <p:cBhvr>
                                        <p:cTn id="26"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TextBox 2"/>
          <p:cNvSpPr txBox="1"/>
          <p:nvPr/>
        </p:nvSpPr>
        <p:spPr>
          <a:xfrm>
            <a:off x="5943600" y="2895600"/>
            <a:ext cx="990600" cy="369332"/>
          </a:xfrm>
          <a:prstGeom prst="rect">
            <a:avLst/>
          </a:prstGeom>
          <a:noFill/>
        </p:spPr>
        <p:txBody>
          <a:bodyPr wrap="square" rtlCol="0">
            <a:spAutoFit/>
          </a:bodyPr>
          <a:lstStyle/>
          <a:p>
            <a:endParaRPr lang="en-US" dirty="0">
              <a:solidFill>
                <a:prstClr val="black"/>
              </a:solidFill>
            </a:endParaRPr>
          </a:p>
        </p:txBody>
      </p:sp>
      <p:sp>
        <p:nvSpPr>
          <p:cNvPr id="4" name="Content Placeholder 3"/>
          <p:cNvSpPr txBox="1">
            <a:spLocks/>
          </p:cNvSpPr>
          <p:nvPr/>
        </p:nvSpPr>
        <p:spPr>
          <a:xfrm>
            <a:off x="606511" y="315434"/>
            <a:ext cx="10674178" cy="58989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fontAlgn="base">
              <a:lnSpc>
                <a:spcPct val="100000"/>
              </a:lnSpc>
              <a:spcBef>
                <a:spcPct val="20000"/>
              </a:spcBef>
              <a:spcAft>
                <a:spcPct val="0"/>
              </a:spcAft>
              <a:buClr>
                <a:srgbClr val="000000"/>
              </a:buClr>
              <a:buSzPct val="75000"/>
              <a:defRPr/>
            </a:pPr>
            <a:endParaRPr lang="en-US" sz="2000" b="1" kern="0" smtClean="0">
              <a:solidFill>
                <a:srgbClr val="000000"/>
              </a:solidFill>
              <a:latin typeface="Times New Roman" panose="02020603050405020304" pitchFamily="18" charset="0"/>
              <a:cs typeface="Times New Roman" panose="02020603050405020304" pitchFamily="18" charset="0"/>
            </a:endParaRPr>
          </a:p>
          <a:p>
            <a:endParaRPr lang="en-US" dirty="0">
              <a:solidFill>
                <a:srgbClr val="000000"/>
              </a:solidFill>
              <a:latin typeface="Arial" panose="020B0604020202020204" pitchFamily="34" charset="0"/>
            </a:endParaRPr>
          </a:p>
        </p:txBody>
      </p:sp>
      <p:sp>
        <p:nvSpPr>
          <p:cNvPr id="5" name="Rectangle 4"/>
          <p:cNvSpPr/>
          <p:nvPr/>
        </p:nvSpPr>
        <p:spPr>
          <a:xfrm>
            <a:off x="3863975" y="499002"/>
            <a:ext cx="5149850" cy="523220"/>
          </a:xfrm>
          <a:prstGeom prst="rect">
            <a:avLst/>
          </a:prstGeom>
        </p:spPr>
        <p:txBody>
          <a:bodyPr wrap="square">
            <a:spAutoFit/>
          </a:bodyPr>
          <a:lstStyle/>
          <a:p>
            <a:r>
              <a:rPr lang="en-US" sz="2800" b="1" i="1" dirty="0" smtClean="0"/>
              <a:t>When </a:t>
            </a:r>
            <a:r>
              <a:rPr lang="en-US" sz="2800" b="1" i="1" dirty="0"/>
              <a:t>To Use </a:t>
            </a:r>
            <a:r>
              <a:rPr lang="en-US" sz="2800" b="1" i="1" dirty="0" smtClean="0"/>
              <a:t>A Fire Extinguisher</a:t>
            </a:r>
            <a:endParaRPr lang="en-US" dirty="0" smtClean="0">
              <a:solidFill>
                <a:srgbClr val="000000"/>
              </a:solidFill>
              <a:latin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606511" y="1412800"/>
            <a:ext cx="3723125" cy="37231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Rectangle 7"/>
          <p:cNvSpPr/>
          <p:nvPr/>
        </p:nvSpPr>
        <p:spPr>
          <a:xfrm>
            <a:off x="5136948" y="1690714"/>
            <a:ext cx="6645190" cy="2862322"/>
          </a:xfrm>
          <a:prstGeom prst="rect">
            <a:avLst/>
          </a:prstGeom>
        </p:spPr>
        <p:txBody>
          <a:bodyPr wrap="square">
            <a:spAutoFit/>
          </a:bodyPr>
          <a:lstStyle/>
          <a:p>
            <a:r>
              <a:rPr lang="en-US" b="1" dirty="0">
                <a:solidFill>
                  <a:srgbClr val="000000"/>
                </a:solidFill>
              </a:rPr>
              <a:t>IMPORTANT: </a:t>
            </a:r>
            <a:r>
              <a:rPr lang="en-US" dirty="0">
                <a:solidFill>
                  <a:srgbClr val="000000"/>
                </a:solidFill>
              </a:rPr>
              <a:t>If you have any doubts about your ability to use a fire extinguisher or unsure about the fire, evacuate the facility immediately</a:t>
            </a:r>
            <a:r>
              <a:rPr lang="en-US" dirty="0" smtClean="0">
                <a:solidFill>
                  <a:srgbClr val="000000"/>
                </a:solidFill>
              </a:rPr>
              <a:t>.</a:t>
            </a:r>
          </a:p>
          <a:p>
            <a:endParaRPr lang="en-US" dirty="0" smtClean="0">
              <a:solidFill>
                <a:srgbClr val="000000"/>
              </a:solidFill>
            </a:endParaRPr>
          </a:p>
          <a:p>
            <a:pPr marL="285750" indent="-285750">
              <a:buFont typeface="Arial" panose="020B0604020202020204" pitchFamily="34" charset="0"/>
              <a:buChar char="•"/>
            </a:pPr>
            <a:r>
              <a:rPr lang="en-US" b="1" dirty="0" smtClean="0"/>
              <a:t>The </a:t>
            </a:r>
            <a:r>
              <a:rPr lang="en-US" b="1" dirty="0"/>
              <a:t>fire is in its early, incipient </a:t>
            </a:r>
            <a:r>
              <a:rPr lang="en-US" b="1" dirty="0" smtClean="0"/>
              <a:t>stage!</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smtClean="0"/>
              <a:t>Make sure </a:t>
            </a:r>
            <a:r>
              <a:rPr lang="en-US" b="1" dirty="0"/>
              <a:t>y</a:t>
            </a:r>
            <a:r>
              <a:rPr lang="en-US" b="1" dirty="0" smtClean="0"/>
              <a:t>ou </a:t>
            </a:r>
            <a:r>
              <a:rPr lang="en-US" b="1" dirty="0"/>
              <a:t>have the right fire extinguisher for the class of </a:t>
            </a:r>
            <a:r>
              <a:rPr lang="en-US" b="1" dirty="0" smtClean="0"/>
              <a:t>fire!</a:t>
            </a:r>
          </a:p>
          <a:p>
            <a:endParaRPr lang="en-US" b="1" dirty="0"/>
          </a:p>
          <a:p>
            <a:pPr marL="285750" indent="-285750">
              <a:buFont typeface="Arial" panose="020B0604020202020204" pitchFamily="34" charset="0"/>
              <a:buChar char="•"/>
            </a:pPr>
            <a:r>
              <a:rPr lang="en-US" b="1" dirty="0" smtClean="0"/>
              <a:t>You </a:t>
            </a:r>
            <a:r>
              <a:rPr lang="en-US" b="1" dirty="0"/>
              <a:t>have a safe exit </a:t>
            </a:r>
            <a:r>
              <a:rPr lang="en-US" b="1" dirty="0" smtClean="0"/>
              <a:t>path!</a:t>
            </a:r>
            <a:endParaRPr lang="en-US" b="1" dirty="0"/>
          </a:p>
        </p:txBody>
      </p:sp>
    </p:spTree>
    <p:extLst>
      <p:ext uri="{BB962C8B-B14F-4D97-AF65-F5344CB8AC3E}">
        <p14:creationId xmlns:p14="http://schemas.microsoft.com/office/powerpoint/2010/main" val="197170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1409" fill="remove" nodeType="withEffect">
                                  <p:stCondLst>
                                    <p:cond delay="0"/>
                                  </p:stCondLst>
                                  <p:childTnLst>
                                    <p:animEffect transition="out" filter="fade">
                                      <p:cBhvr>
                                        <p:cTn id="6" dur="1490" tmFilter="0, 0; .2, .5; .8, .5; 1, 0"/>
                                        <p:tgtEl>
                                          <p:spTgt spid="8">
                                            <p:txEl>
                                              <p:pRg st="0" end="0"/>
                                            </p:txEl>
                                          </p:spTgt>
                                        </p:tgtEl>
                                      </p:cBhvr>
                                    </p:animEffect>
                                    <p:animScale>
                                      <p:cBhvr>
                                        <p:cTn id="7" dur="745" autoRev="1" fill="hold"/>
                                        <p:tgtEl>
                                          <p:spTgt spid="8">
                                            <p:txEl>
                                              <p:pRg st="0" end="0"/>
                                            </p:txEl>
                                          </p:spTgt>
                                        </p:tgtEl>
                                      </p:cBhvr>
                                      <p:by x="105000" y="105000"/>
                                    </p:animScale>
                                  </p:childTnLst>
                                </p:cTn>
                              </p:par>
                            </p:childTnLst>
                          </p:cTn>
                        </p:par>
                        <p:par>
                          <p:cTn id="8" fill="hold">
                            <p:stCondLst>
                              <p:cond delay="2099"/>
                            </p:stCondLst>
                            <p:childTnLst>
                              <p:par>
                                <p:cTn id="9" presetID="42" presetClass="entr" presetSubtype="0" fill="hold" nodeType="after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animEffect transition="in" filter="fade">
                                      <p:cBhvr>
                                        <p:cTn id="11" dur="1000"/>
                                        <p:tgtEl>
                                          <p:spTgt spid="8">
                                            <p:txEl>
                                              <p:pRg st="2" end="2"/>
                                            </p:txEl>
                                          </p:spTgt>
                                        </p:tgtEl>
                                      </p:cBhvr>
                                    </p:animEffect>
                                    <p:anim calcmode="lin" valueType="num">
                                      <p:cBhvr>
                                        <p:cTn id="1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par>
                          <p:cTn id="14" fill="hold">
                            <p:stCondLst>
                              <p:cond delay="3099"/>
                            </p:stCondLst>
                            <p:childTnLst>
                              <p:par>
                                <p:cTn id="15" presetID="42" presetClass="entr" presetSubtype="0" fill="hold" nodeType="after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1000"/>
                                        <p:tgtEl>
                                          <p:spTgt spid="8">
                                            <p:txEl>
                                              <p:pRg st="4" end="4"/>
                                            </p:txEl>
                                          </p:spTgt>
                                        </p:tgtEl>
                                      </p:cBhvr>
                                    </p:animEffect>
                                    <p:anim calcmode="lin" valueType="num">
                                      <p:cBhvr>
                                        <p:cTn id="1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par>
                          <p:cTn id="20" fill="hold">
                            <p:stCondLst>
                              <p:cond delay="4099"/>
                            </p:stCondLst>
                            <p:childTnLst>
                              <p:par>
                                <p:cTn id="21" presetID="42" presetClass="entr" presetSubtype="0" fill="hold" nodeType="afterEffect">
                                  <p:stCondLst>
                                    <p:cond delay="0"/>
                                  </p:stCondLst>
                                  <p:childTnLst>
                                    <p:set>
                                      <p:cBhvr>
                                        <p:cTn id="22" dur="1" fill="hold">
                                          <p:stCondLst>
                                            <p:cond delay="0"/>
                                          </p:stCondLst>
                                        </p:cTn>
                                        <p:tgtEl>
                                          <p:spTgt spid="8">
                                            <p:txEl>
                                              <p:pRg st="6" end="6"/>
                                            </p:txEl>
                                          </p:spTgt>
                                        </p:tgtEl>
                                        <p:attrNameLst>
                                          <p:attrName>style.visibility</p:attrName>
                                        </p:attrNameLst>
                                      </p:cBhvr>
                                      <p:to>
                                        <p:strVal val="visible"/>
                                      </p:to>
                                    </p:set>
                                    <p:animEffect transition="in" filter="fade">
                                      <p:cBhvr>
                                        <p:cTn id="23" dur="1000"/>
                                        <p:tgtEl>
                                          <p:spTgt spid="8">
                                            <p:txEl>
                                              <p:pRg st="6" end="6"/>
                                            </p:txEl>
                                          </p:spTgt>
                                        </p:tgtEl>
                                      </p:cBhvr>
                                    </p:animEffect>
                                    <p:anim calcmode="lin" valueType="num">
                                      <p:cBhvr>
                                        <p:cTn id="24"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5"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TextBox 2"/>
          <p:cNvSpPr txBox="1"/>
          <p:nvPr/>
        </p:nvSpPr>
        <p:spPr>
          <a:xfrm>
            <a:off x="5943600" y="2895600"/>
            <a:ext cx="990600" cy="369332"/>
          </a:xfrm>
          <a:prstGeom prst="rect">
            <a:avLst/>
          </a:prstGeom>
          <a:noFill/>
        </p:spPr>
        <p:txBody>
          <a:bodyPr wrap="square" rtlCol="0">
            <a:spAutoFit/>
          </a:bodyPr>
          <a:lstStyle/>
          <a:p>
            <a:endParaRPr lang="en-US" dirty="0">
              <a:solidFill>
                <a:prstClr val="black"/>
              </a:solidFill>
            </a:endParaRPr>
          </a:p>
        </p:txBody>
      </p:sp>
      <p:sp>
        <p:nvSpPr>
          <p:cNvPr id="4" name="Content Placeholder 3"/>
          <p:cNvSpPr txBox="1">
            <a:spLocks/>
          </p:cNvSpPr>
          <p:nvPr/>
        </p:nvSpPr>
        <p:spPr>
          <a:xfrm>
            <a:off x="606511" y="419753"/>
            <a:ext cx="10674178" cy="58989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fontAlgn="base">
              <a:lnSpc>
                <a:spcPct val="100000"/>
              </a:lnSpc>
              <a:spcBef>
                <a:spcPct val="20000"/>
              </a:spcBef>
              <a:spcAft>
                <a:spcPct val="0"/>
              </a:spcAft>
              <a:buClr>
                <a:srgbClr val="000000"/>
              </a:buClr>
              <a:buSzPct val="75000"/>
              <a:defRPr/>
            </a:pPr>
            <a:endParaRPr lang="en-US" sz="2000" b="1" kern="0" smtClean="0">
              <a:solidFill>
                <a:srgbClr val="000000"/>
              </a:solidFill>
              <a:latin typeface="Times New Roman" panose="02020603050405020304" pitchFamily="18" charset="0"/>
              <a:cs typeface="Times New Roman" panose="02020603050405020304" pitchFamily="18" charset="0"/>
            </a:endParaRPr>
          </a:p>
          <a:p>
            <a:endParaRPr lang="en-US" dirty="0">
              <a:solidFill>
                <a:srgbClr val="000000"/>
              </a:solidFill>
              <a:latin typeface="Arial" panose="020B0604020202020204" pitchFamily="34" charset="0"/>
            </a:endParaRPr>
          </a:p>
        </p:txBody>
      </p:sp>
      <p:sp>
        <p:nvSpPr>
          <p:cNvPr id="5" name="Rectangle 4"/>
          <p:cNvSpPr/>
          <p:nvPr/>
        </p:nvSpPr>
        <p:spPr>
          <a:xfrm>
            <a:off x="2190750" y="515588"/>
            <a:ext cx="7505700" cy="523220"/>
          </a:xfrm>
          <a:prstGeom prst="rect">
            <a:avLst/>
          </a:prstGeom>
        </p:spPr>
        <p:txBody>
          <a:bodyPr wrap="square">
            <a:spAutoFit/>
          </a:bodyPr>
          <a:lstStyle/>
          <a:p>
            <a:r>
              <a:rPr lang="en-US" sz="2800" b="1" i="1" dirty="0" smtClean="0"/>
              <a:t>How </a:t>
            </a:r>
            <a:r>
              <a:rPr lang="en-US" sz="2800" b="1" i="1" dirty="0"/>
              <a:t>To Use An Extinguisher – The PASS </a:t>
            </a:r>
            <a:r>
              <a:rPr lang="en-US" sz="2800" b="1" i="1" dirty="0" smtClean="0"/>
              <a:t>Method</a:t>
            </a:r>
            <a:endParaRPr lang="en-US" dirty="0" smtClean="0">
              <a:solidFill>
                <a:srgbClr val="000000"/>
              </a:solidFill>
              <a:latin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7761957" y="1479243"/>
            <a:ext cx="3780013" cy="3780013"/>
          </a:xfrm>
          <a:prstGeom prst="snip2DiagRect">
            <a:avLst/>
          </a:prstGeom>
          <a:solidFill>
            <a:srgbClr val="FFFFFF">
              <a:shade val="85000"/>
            </a:srgbClr>
          </a:solidFill>
          <a:ln w="88900" cap="sq">
            <a:solidFill>
              <a:srgbClr val="FFFFFF"/>
            </a:solidFill>
            <a:miter lim="800000"/>
          </a:ln>
          <a:effectLst>
            <a:outerShdw blurRad="152400" dist="317500" dir="5400000" sx="90000" sy="-19000" rotWithShape="0">
              <a:prstClr val="black">
                <a:alpha val="15000"/>
              </a:prstClr>
            </a:outerShdw>
          </a:effectLst>
          <a:scene3d>
            <a:camera prst="orthographicFront"/>
            <a:lightRig rig="twoPt" dir="t">
              <a:rot lat="0" lon="0" rev="7200000"/>
            </a:lightRig>
          </a:scene3d>
          <a:sp3d>
            <a:bevelT w="25400" h="19050"/>
            <a:contourClr>
              <a:srgbClr val="FFFFFF"/>
            </a:contourClr>
          </a:sp3d>
        </p:spPr>
      </p:pic>
      <p:sp>
        <p:nvSpPr>
          <p:cNvPr id="8" name="Rectangle 7"/>
          <p:cNvSpPr/>
          <p:nvPr/>
        </p:nvSpPr>
        <p:spPr>
          <a:xfrm>
            <a:off x="606510" y="1101471"/>
            <a:ext cx="6894166" cy="5139869"/>
          </a:xfrm>
          <a:prstGeom prst="rect">
            <a:avLst/>
          </a:prstGeom>
        </p:spPr>
        <p:txBody>
          <a:bodyPr wrap="square">
            <a:spAutoFit/>
          </a:bodyPr>
          <a:lstStyle/>
          <a:p>
            <a:r>
              <a:rPr lang="en-US" sz="2800" b="1" dirty="0">
                <a:solidFill>
                  <a:srgbClr val="000000"/>
                </a:solidFill>
              </a:rPr>
              <a:t>P</a:t>
            </a:r>
            <a:r>
              <a:rPr lang="en-US" dirty="0">
                <a:solidFill>
                  <a:srgbClr val="000000"/>
                </a:solidFill>
              </a:rPr>
              <a:t>ull the pin: every fire extinguisher has a safety pin to prevent accidental discharge of the extinguishing media during handling. There is also a safety tie keeping the pin in place. The fire extinguisher cannot discharge until this pin is </a:t>
            </a:r>
            <a:r>
              <a:rPr lang="en-US" dirty="0" smtClean="0">
                <a:solidFill>
                  <a:srgbClr val="000000"/>
                </a:solidFill>
              </a:rPr>
              <a:t>removed (you may have to twist the pin).</a:t>
            </a:r>
            <a:endParaRPr lang="en-US" dirty="0">
              <a:solidFill>
                <a:srgbClr val="000000"/>
              </a:solidFill>
            </a:endParaRPr>
          </a:p>
          <a:p>
            <a:r>
              <a:rPr lang="en-US" sz="2800" b="1" dirty="0">
                <a:solidFill>
                  <a:srgbClr val="000000"/>
                </a:solidFill>
              </a:rPr>
              <a:t>A</a:t>
            </a:r>
            <a:r>
              <a:rPr lang="en-US" dirty="0">
                <a:solidFill>
                  <a:srgbClr val="000000"/>
                </a:solidFill>
              </a:rPr>
              <a:t>im the hose at the base of the fire: as mentioned above, the source of the burning is the </a:t>
            </a:r>
            <a:r>
              <a:rPr lang="en-US" i="1" dirty="0">
                <a:solidFill>
                  <a:srgbClr val="000000"/>
                </a:solidFill>
              </a:rPr>
              <a:t>base </a:t>
            </a:r>
            <a:r>
              <a:rPr lang="en-US" dirty="0">
                <a:solidFill>
                  <a:srgbClr val="000000"/>
                </a:solidFill>
              </a:rPr>
              <a:t>of the fire, where the oxygen is hitting the fuel and heat and where the chain reaction is taking place. </a:t>
            </a:r>
            <a:endParaRPr lang="en-US" dirty="0" smtClean="0">
              <a:solidFill>
                <a:srgbClr val="000000"/>
              </a:solidFill>
            </a:endParaRPr>
          </a:p>
          <a:p>
            <a:r>
              <a:rPr lang="en-US" sz="2800" b="1" dirty="0"/>
              <a:t>S</a:t>
            </a:r>
            <a:r>
              <a:rPr lang="en-US" dirty="0"/>
              <a:t>queeze the handle: once you are aiming at the base of the fire, squeeze the handle of the fire extinguisher to discharge the extinguishing media</a:t>
            </a:r>
            <a:r>
              <a:rPr lang="en-US" dirty="0" smtClean="0"/>
              <a:t>.</a:t>
            </a:r>
          </a:p>
          <a:p>
            <a:r>
              <a:rPr lang="en-US" sz="2800" b="1" dirty="0"/>
              <a:t>S</a:t>
            </a:r>
            <a:r>
              <a:rPr lang="en-US" dirty="0"/>
              <a:t>weep: sweep from side to side over the base of the fire as you slowly approach. This ensures that all of the burning material is covered with the media. Be cautious not to get close or to stand on the previously burning area, as it can reignite.</a:t>
            </a:r>
          </a:p>
          <a:p>
            <a:r>
              <a:rPr lang="en-US" dirty="0"/>
              <a:t/>
            </a:r>
            <a:br>
              <a:rPr lang="en-US" dirty="0"/>
            </a:br>
            <a:endParaRPr lang="en-US" dirty="0"/>
          </a:p>
        </p:txBody>
      </p:sp>
    </p:spTree>
    <p:extLst>
      <p:ext uri="{BB962C8B-B14F-4D97-AF65-F5344CB8AC3E}">
        <p14:creationId xmlns:p14="http://schemas.microsoft.com/office/powerpoint/2010/main" val="3787715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120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p:cTn id="13"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8">
                                            <p:txEl>
                                              <p:pRg st="1" end="1"/>
                                            </p:txEl>
                                          </p:spTgt>
                                        </p:tgtEl>
                                      </p:cBhvr>
                                    </p:animEffect>
                                  </p:childTnLst>
                                </p:cTn>
                              </p:par>
                            </p:childTnLst>
                          </p:cTn>
                        </p:par>
                        <p:par>
                          <p:cTn id="16" fill="hold">
                            <p:stCondLst>
                              <p:cond delay="2200"/>
                            </p:stCondLst>
                            <p:childTnLst>
                              <p:par>
                                <p:cTn id="17" presetID="53" presetClass="entr" presetSubtype="16" fill="hold" nodeType="afterEffect">
                                  <p:stCondLst>
                                    <p:cond delay="110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8">
                                            <p:txEl>
                                              <p:pRg st="2" end="2"/>
                                            </p:txEl>
                                          </p:spTgt>
                                        </p:tgtEl>
                                      </p:cBhvr>
                                    </p:animEffect>
                                  </p:childTnLst>
                                </p:cTn>
                              </p:par>
                            </p:childTnLst>
                          </p:cTn>
                        </p:par>
                        <p:par>
                          <p:cTn id="22" fill="hold">
                            <p:stCondLst>
                              <p:cond delay="3800"/>
                            </p:stCondLst>
                            <p:childTnLst>
                              <p:par>
                                <p:cTn id="23" presetID="53" presetClass="entr" presetSubtype="16" fill="hold" nodeType="afterEffect">
                                  <p:stCondLst>
                                    <p:cond delay="120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p:cTn id="2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TextBox 2"/>
          <p:cNvSpPr txBox="1"/>
          <p:nvPr/>
        </p:nvSpPr>
        <p:spPr>
          <a:xfrm>
            <a:off x="5943600" y="2895600"/>
            <a:ext cx="990600" cy="369332"/>
          </a:xfrm>
          <a:prstGeom prst="rect">
            <a:avLst/>
          </a:prstGeom>
          <a:noFill/>
        </p:spPr>
        <p:txBody>
          <a:bodyPr wrap="square" rtlCol="0">
            <a:spAutoFit/>
          </a:bodyPr>
          <a:lstStyle/>
          <a:p>
            <a:endParaRPr lang="en-US" dirty="0">
              <a:solidFill>
                <a:prstClr val="black"/>
              </a:solidFill>
            </a:endParaRPr>
          </a:p>
        </p:txBody>
      </p:sp>
      <p:sp>
        <p:nvSpPr>
          <p:cNvPr id="4" name="Content Placeholder 3"/>
          <p:cNvSpPr txBox="1">
            <a:spLocks/>
          </p:cNvSpPr>
          <p:nvPr/>
        </p:nvSpPr>
        <p:spPr>
          <a:xfrm>
            <a:off x="606511" y="1343892"/>
            <a:ext cx="10674178" cy="379526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fontAlgn="base">
              <a:lnSpc>
                <a:spcPct val="100000"/>
              </a:lnSpc>
              <a:spcBef>
                <a:spcPct val="20000"/>
              </a:spcBef>
              <a:spcAft>
                <a:spcPct val="0"/>
              </a:spcAft>
              <a:buClr>
                <a:srgbClr val="000000"/>
              </a:buClr>
              <a:buSzPct val="75000"/>
              <a:defRPr/>
            </a:pPr>
            <a:endParaRPr lang="en-US" sz="2000" b="1" kern="0" smtClean="0">
              <a:solidFill>
                <a:srgbClr val="000000"/>
              </a:solidFill>
              <a:latin typeface="Times New Roman" panose="02020603050405020304" pitchFamily="18" charset="0"/>
              <a:cs typeface="Times New Roman" panose="02020603050405020304" pitchFamily="18" charset="0"/>
            </a:endParaRPr>
          </a:p>
          <a:p>
            <a:endParaRPr lang="en-US" dirty="0">
              <a:solidFill>
                <a:srgbClr val="000000"/>
              </a:solidFill>
              <a:latin typeface="Arial" panose="020B0604020202020204" pitchFamily="34" charset="0"/>
            </a:endParaRPr>
          </a:p>
        </p:txBody>
      </p:sp>
      <p:sp>
        <p:nvSpPr>
          <p:cNvPr id="5" name="Rectangle 4"/>
          <p:cNvSpPr/>
          <p:nvPr/>
        </p:nvSpPr>
        <p:spPr>
          <a:xfrm>
            <a:off x="606511" y="2043008"/>
            <a:ext cx="4377738" cy="3416320"/>
          </a:xfrm>
          <a:prstGeom prst="rect">
            <a:avLst/>
          </a:prstGeom>
        </p:spPr>
        <p:txBody>
          <a:bodyPr wrap="square">
            <a:spAutoFit/>
          </a:bodyPr>
          <a:lstStyle/>
          <a:p>
            <a:r>
              <a:rPr lang="en-US" sz="2400" dirty="0">
                <a:solidFill>
                  <a:srgbClr val="222222"/>
                </a:solidFill>
                <a:latin typeface="Roboto"/>
              </a:rPr>
              <a:t>Thirty-four percent of children in the United States (representing more than </a:t>
            </a:r>
            <a:r>
              <a:rPr lang="en-US" sz="2400" b="1" dirty="0">
                <a:solidFill>
                  <a:srgbClr val="222222"/>
                </a:solidFill>
                <a:latin typeface="Roboto"/>
              </a:rPr>
              <a:t>22 million children</a:t>
            </a:r>
            <a:r>
              <a:rPr lang="en-US" sz="2400" dirty="0">
                <a:solidFill>
                  <a:srgbClr val="222222"/>
                </a:solidFill>
                <a:latin typeface="Roboto"/>
              </a:rPr>
              <a:t> in 11 million homes) live in homes with at least one firearm. In 69 percent of homes with firearms and children, more than one firearm is present.</a:t>
            </a:r>
            <a:endParaRPr lang="en-US" sz="2400" b="1" i="1" dirty="0">
              <a:solidFill>
                <a:srgbClr val="000000"/>
              </a:solidFill>
            </a:endParaRPr>
          </a:p>
        </p:txBody>
      </p:sp>
      <p:pic>
        <p:nvPicPr>
          <p:cNvPr id="7" name="Picture 6"/>
          <p:cNvPicPr>
            <a:picLocks noChangeAspect="1"/>
          </p:cNvPicPr>
          <p:nvPr/>
        </p:nvPicPr>
        <p:blipFill>
          <a:blip r:embed="rId3"/>
          <a:stretch>
            <a:fillRect/>
          </a:stretch>
        </p:blipFill>
        <p:spPr>
          <a:xfrm>
            <a:off x="4984249" y="1882386"/>
            <a:ext cx="6930353" cy="389711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8" name="Rectangle 7"/>
          <p:cNvSpPr/>
          <p:nvPr/>
        </p:nvSpPr>
        <p:spPr>
          <a:xfrm>
            <a:off x="3974919" y="519308"/>
            <a:ext cx="3937362" cy="523220"/>
          </a:xfrm>
          <a:prstGeom prst="rect">
            <a:avLst/>
          </a:prstGeom>
        </p:spPr>
        <p:txBody>
          <a:bodyPr wrap="square">
            <a:spAutoFit/>
          </a:bodyPr>
          <a:lstStyle/>
          <a:p>
            <a:r>
              <a:rPr lang="en-US" sz="2800" b="1" i="1" dirty="0" smtClean="0"/>
              <a:t>Firearm Safety Measures</a:t>
            </a:r>
            <a:endParaRPr lang="en-US" dirty="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360966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TextBox 2"/>
          <p:cNvSpPr txBox="1"/>
          <p:nvPr/>
        </p:nvSpPr>
        <p:spPr>
          <a:xfrm>
            <a:off x="5943600" y="2895600"/>
            <a:ext cx="990600" cy="369332"/>
          </a:xfrm>
          <a:prstGeom prst="rect">
            <a:avLst/>
          </a:prstGeom>
          <a:noFill/>
        </p:spPr>
        <p:txBody>
          <a:bodyPr wrap="square" rtlCol="0">
            <a:spAutoFit/>
          </a:bodyPr>
          <a:lstStyle/>
          <a:p>
            <a:endParaRPr lang="en-US" dirty="0">
              <a:solidFill>
                <a:prstClr val="black"/>
              </a:solidFill>
            </a:endParaRPr>
          </a:p>
        </p:txBody>
      </p:sp>
      <p:sp>
        <p:nvSpPr>
          <p:cNvPr id="4" name="Content Placeholder 3"/>
          <p:cNvSpPr txBox="1">
            <a:spLocks/>
          </p:cNvSpPr>
          <p:nvPr/>
        </p:nvSpPr>
        <p:spPr>
          <a:xfrm>
            <a:off x="606511" y="419753"/>
            <a:ext cx="10674178" cy="58989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fontAlgn="base">
              <a:lnSpc>
                <a:spcPct val="100000"/>
              </a:lnSpc>
              <a:spcBef>
                <a:spcPct val="20000"/>
              </a:spcBef>
              <a:spcAft>
                <a:spcPct val="0"/>
              </a:spcAft>
              <a:buClr>
                <a:srgbClr val="000000"/>
              </a:buClr>
              <a:buSzPct val="75000"/>
              <a:defRPr/>
            </a:pPr>
            <a:endParaRPr lang="en-US" sz="2000" b="1" kern="0" smtClean="0">
              <a:solidFill>
                <a:srgbClr val="000000"/>
              </a:solidFill>
              <a:latin typeface="Times New Roman" panose="02020603050405020304" pitchFamily="18" charset="0"/>
              <a:cs typeface="Times New Roman" panose="02020603050405020304" pitchFamily="18" charset="0"/>
            </a:endParaRPr>
          </a:p>
          <a:p>
            <a:endParaRPr lang="en-US" dirty="0">
              <a:solidFill>
                <a:srgbClr val="000000"/>
              </a:solidFill>
              <a:latin typeface="Arial" panose="020B0604020202020204" pitchFamily="34" charset="0"/>
            </a:endParaRPr>
          </a:p>
        </p:txBody>
      </p:sp>
      <p:sp>
        <p:nvSpPr>
          <p:cNvPr id="5" name="Rectangle 4"/>
          <p:cNvSpPr/>
          <p:nvPr/>
        </p:nvSpPr>
        <p:spPr>
          <a:xfrm>
            <a:off x="2165350" y="583224"/>
            <a:ext cx="7556500" cy="523220"/>
          </a:xfrm>
          <a:prstGeom prst="rect">
            <a:avLst/>
          </a:prstGeom>
        </p:spPr>
        <p:txBody>
          <a:bodyPr wrap="square">
            <a:spAutoFit/>
          </a:bodyPr>
          <a:lstStyle/>
          <a:p>
            <a:r>
              <a:rPr lang="en-US" sz="2800" b="1" i="1" dirty="0" smtClean="0">
                <a:solidFill>
                  <a:srgbClr val="000000"/>
                </a:solidFill>
              </a:rPr>
              <a:t>Guidelines </a:t>
            </a:r>
            <a:r>
              <a:rPr lang="en-US" sz="2800" b="1" i="1" dirty="0">
                <a:solidFill>
                  <a:srgbClr val="000000"/>
                </a:solidFill>
              </a:rPr>
              <a:t>for storing personal firearms at home. </a:t>
            </a:r>
          </a:p>
        </p:txBody>
      </p:sp>
      <p:sp>
        <p:nvSpPr>
          <p:cNvPr id="7" name="Rectangle 6"/>
          <p:cNvSpPr/>
          <p:nvPr/>
        </p:nvSpPr>
        <p:spPr>
          <a:xfrm>
            <a:off x="943280" y="2159891"/>
            <a:ext cx="5794289" cy="3693319"/>
          </a:xfrm>
          <a:prstGeom prst="rect">
            <a:avLst/>
          </a:prstGeom>
        </p:spPr>
        <p:txBody>
          <a:bodyPr wrap="square">
            <a:spAutoFit/>
          </a:bodyPr>
          <a:lstStyle/>
          <a:p>
            <a:pPr marL="285750" indent="-285750">
              <a:buFont typeface="Arial" panose="020B0604020202020204" pitchFamily="34" charset="0"/>
              <a:buChar char="•"/>
            </a:pPr>
            <a:r>
              <a:rPr lang="pt-BR" dirty="0" smtClean="0"/>
              <a:t>Keep firearms secured. Out of sight out of mind.</a:t>
            </a:r>
          </a:p>
          <a:p>
            <a:pPr marL="285750" indent="-285750">
              <a:buFont typeface="Arial" panose="020B0604020202020204" pitchFamily="34" charset="0"/>
              <a:buChar char="•"/>
            </a:pPr>
            <a:r>
              <a:rPr lang="pt-BR" dirty="0" smtClean="0"/>
              <a:t>Keep trigger locks on all firearms.</a:t>
            </a:r>
          </a:p>
          <a:p>
            <a:pPr marL="285750" indent="-285750">
              <a:buFont typeface="Arial" panose="020B0604020202020204" pitchFamily="34" charset="0"/>
              <a:buChar char="•"/>
            </a:pPr>
            <a:r>
              <a:rPr lang="pt-BR" dirty="0" smtClean="0"/>
              <a:t>Store firearms and amunition seperately from one another.</a:t>
            </a:r>
          </a:p>
          <a:p>
            <a:pPr marL="285750" indent="-285750">
              <a:buFont typeface="Arial" panose="020B0604020202020204" pitchFamily="34" charset="0"/>
              <a:buChar char="•"/>
            </a:pPr>
            <a:r>
              <a:rPr lang="en-US" dirty="0"/>
              <a:t>Make sure all people in your home are aware of and </a:t>
            </a:r>
            <a:r>
              <a:rPr lang="en-US" dirty="0" smtClean="0"/>
              <a:t>understand the dangers of firearms.</a:t>
            </a:r>
          </a:p>
          <a:p>
            <a:pPr marL="285750" indent="-285750">
              <a:buFont typeface="Arial" panose="020B0604020202020204" pitchFamily="34" charset="0"/>
              <a:buChar char="•"/>
            </a:pPr>
            <a:r>
              <a:rPr lang="pt-BR" dirty="0" smtClean="0"/>
              <a:t>Purchase a quality firearms safe.</a:t>
            </a:r>
            <a:endParaRPr lang="pt-BR" dirty="0"/>
          </a:p>
          <a:p>
            <a:pPr marL="285750" indent="-285750">
              <a:buFont typeface="Arial" panose="020B0604020202020204" pitchFamily="34" charset="0"/>
              <a:buChar char="•"/>
            </a:pPr>
            <a:r>
              <a:rPr lang="pt-BR" dirty="0" smtClean="0"/>
              <a:t>Treat all firearms as if they are loaded at all times.</a:t>
            </a:r>
          </a:p>
          <a:p>
            <a:pPr marL="285750" indent="-285750">
              <a:buFont typeface="Arial" panose="020B0604020202020204" pitchFamily="34" charset="0"/>
              <a:buChar char="•"/>
            </a:pPr>
            <a:r>
              <a:rPr lang="en-US" dirty="0" smtClean="0"/>
              <a:t>Have safety </a:t>
            </a:r>
            <a:r>
              <a:rPr lang="en-US" dirty="0"/>
              <a:t>guidelines concerning firearms</a:t>
            </a:r>
            <a:r>
              <a:rPr lang="en-US" dirty="0" smtClean="0"/>
              <a:t>.</a:t>
            </a:r>
            <a:r>
              <a:rPr lang="pt-BR" dirty="0"/>
              <a:t> </a:t>
            </a:r>
            <a:endParaRPr lang="pt-BR" dirty="0" smtClean="0"/>
          </a:p>
          <a:p>
            <a:pPr marL="285750" indent="-285750">
              <a:buFont typeface="Arial" panose="020B0604020202020204" pitchFamily="34" charset="0"/>
              <a:buChar char="•"/>
            </a:pPr>
            <a:r>
              <a:rPr lang="en-US" dirty="0" smtClean="0"/>
              <a:t>Educate </a:t>
            </a:r>
            <a:r>
              <a:rPr lang="en-US" dirty="0"/>
              <a:t>everyone in your family about firearms </a:t>
            </a:r>
            <a:r>
              <a:rPr lang="en-US" dirty="0" smtClean="0"/>
              <a:t>safety.</a:t>
            </a:r>
          </a:p>
          <a:p>
            <a:pPr marL="285750" indent="-285750">
              <a:buFont typeface="Arial" panose="020B0604020202020204" pitchFamily="34" charset="0"/>
              <a:buChar char="•"/>
            </a:pPr>
            <a:r>
              <a:rPr lang="en-US" dirty="0" smtClean="0"/>
              <a:t>Have all of the serial numbers for all of the firearms.</a:t>
            </a:r>
            <a:endParaRPr lang="pt-BR" dirty="0" smtClean="0"/>
          </a:p>
          <a:p>
            <a:pPr marL="285750" indent="-285750">
              <a:buFont typeface="Arial" panose="020B0604020202020204" pitchFamily="34" charset="0"/>
              <a:buChar char="•"/>
            </a:pPr>
            <a:r>
              <a:rPr lang="en-US" dirty="0" smtClean="0"/>
              <a:t>Talk </a:t>
            </a:r>
            <a:r>
              <a:rPr lang="en-US" dirty="0"/>
              <a:t>With Your Child About Gun </a:t>
            </a:r>
            <a:r>
              <a:rPr lang="en-US" dirty="0" smtClean="0"/>
              <a:t>Safety.</a:t>
            </a:r>
            <a:endParaRPr lang="en-US" dirty="0"/>
          </a:p>
          <a:p>
            <a:endParaRPr lang="en-US" dirty="0" smtClean="0"/>
          </a:p>
        </p:txBody>
      </p:sp>
      <p:pic>
        <p:nvPicPr>
          <p:cNvPr id="8" name="Picture 7"/>
          <p:cNvPicPr>
            <a:picLocks noChangeAspect="1"/>
          </p:cNvPicPr>
          <p:nvPr/>
        </p:nvPicPr>
        <p:blipFill>
          <a:blip r:embed="rId3"/>
          <a:stretch>
            <a:fillRect/>
          </a:stretch>
        </p:blipFill>
        <p:spPr>
          <a:xfrm>
            <a:off x="6737569" y="2159891"/>
            <a:ext cx="5276631" cy="32557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3428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7">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7">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p:cTn id="19"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7">
                                            <p:txEl>
                                              <p:pRg st="2" end="2"/>
                                            </p:txEl>
                                          </p:spTgt>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p:cTn id="25"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7" dur="500"/>
                                        <p:tgtEl>
                                          <p:spTgt spid="7">
                                            <p:txEl>
                                              <p:pRg st="3" end="3"/>
                                            </p:txEl>
                                          </p:spTgt>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 calcmode="lin" valueType="num">
                                      <p:cBhvr>
                                        <p:cTn id="31"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33" dur="500"/>
                                        <p:tgtEl>
                                          <p:spTgt spid="7">
                                            <p:txEl>
                                              <p:pRg st="4" end="4"/>
                                            </p:txEl>
                                          </p:spTgt>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 calcmode="lin" valueType="num">
                                      <p:cBhvr>
                                        <p:cTn id="37"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7">
                                            <p:txEl>
                                              <p:pRg st="5" end="5"/>
                                            </p:txEl>
                                          </p:spTgt>
                                        </p:tgtEl>
                                        <p:attrNameLst>
                                          <p:attrName>ppt_h</p:attrName>
                                        </p:attrNameLst>
                                      </p:cBhvr>
                                      <p:tavLst>
                                        <p:tav tm="0">
                                          <p:val>
                                            <p:fltVal val="0"/>
                                          </p:val>
                                        </p:tav>
                                        <p:tav tm="100000">
                                          <p:val>
                                            <p:strVal val="#ppt_h"/>
                                          </p:val>
                                        </p:tav>
                                      </p:tavLst>
                                    </p:anim>
                                    <p:animEffect transition="in" filter="fade">
                                      <p:cBhvr>
                                        <p:cTn id="39" dur="500"/>
                                        <p:tgtEl>
                                          <p:spTgt spid="7">
                                            <p:txEl>
                                              <p:pRg st="5" end="5"/>
                                            </p:txEl>
                                          </p:spTgt>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 calcmode="lin" valueType="num">
                                      <p:cBhvr>
                                        <p:cTn id="43" dur="500" fill="hold"/>
                                        <p:tgtEl>
                                          <p:spTgt spid="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7">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7">
                                            <p:txEl>
                                              <p:pRg st="6" end="6"/>
                                            </p:txEl>
                                          </p:spTgt>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7">
                                            <p:txEl>
                                              <p:pRg st="7" end="7"/>
                                            </p:txEl>
                                          </p:spTgt>
                                        </p:tgtEl>
                                        <p:attrNameLst>
                                          <p:attrName>style.visibility</p:attrName>
                                        </p:attrNameLst>
                                      </p:cBhvr>
                                      <p:to>
                                        <p:strVal val="visible"/>
                                      </p:to>
                                    </p:set>
                                    <p:anim calcmode="lin" valueType="num">
                                      <p:cBhvr>
                                        <p:cTn id="49" dur="500" fill="hold"/>
                                        <p:tgtEl>
                                          <p:spTgt spid="7">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7">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7">
                                            <p:txEl>
                                              <p:pRg st="7" end="7"/>
                                            </p:txEl>
                                          </p:spTgt>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 calcmode="lin" valueType="num">
                                      <p:cBhvr>
                                        <p:cTn id="55" dur="500" fill="hold"/>
                                        <p:tgtEl>
                                          <p:spTgt spid="7">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7">
                                            <p:txEl>
                                              <p:pRg st="8" end="8"/>
                                            </p:txEl>
                                          </p:spTgt>
                                        </p:tgtEl>
                                        <p:attrNameLst>
                                          <p:attrName>ppt_h</p:attrName>
                                        </p:attrNameLst>
                                      </p:cBhvr>
                                      <p:tavLst>
                                        <p:tav tm="0">
                                          <p:val>
                                            <p:fltVal val="0"/>
                                          </p:val>
                                        </p:tav>
                                        <p:tav tm="100000">
                                          <p:val>
                                            <p:strVal val="#ppt_h"/>
                                          </p:val>
                                        </p:tav>
                                      </p:tavLst>
                                    </p:anim>
                                    <p:animEffect transition="in" filter="fade">
                                      <p:cBhvr>
                                        <p:cTn id="57" dur="500"/>
                                        <p:tgtEl>
                                          <p:spTgt spid="7">
                                            <p:txEl>
                                              <p:pRg st="8" end="8"/>
                                            </p:txEl>
                                          </p:spTgt>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7">
                                            <p:txEl>
                                              <p:pRg st="9" end="9"/>
                                            </p:txEl>
                                          </p:spTgt>
                                        </p:tgtEl>
                                        <p:attrNameLst>
                                          <p:attrName>style.visibility</p:attrName>
                                        </p:attrNameLst>
                                      </p:cBhvr>
                                      <p:to>
                                        <p:strVal val="visible"/>
                                      </p:to>
                                    </p:set>
                                    <p:anim calcmode="lin" valueType="num">
                                      <p:cBhvr>
                                        <p:cTn id="61" dur="500" fill="hold"/>
                                        <p:tgtEl>
                                          <p:spTgt spid="7">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7">
                                            <p:txEl>
                                              <p:pRg st="9" end="9"/>
                                            </p:txEl>
                                          </p:spTgt>
                                        </p:tgtEl>
                                        <p:attrNameLst>
                                          <p:attrName>ppt_h</p:attrName>
                                        </p:attrNameLst>
                                      </p:cBhvr>
                                      <p:tavLst>
                                        <p:tav tm="0">
                                          <p:val>
                                            <p:fltVal val="0"/>
                                          </p:val>
                                        </p:tav>
                                        <p:tav tm="100000">
                                          <p:val>
                                            <p:strVal val="#ppt_h"/>
                                          </p:val>
                                        </p:tav>
                                      </p:tavLst>
                                    </p:anim>
                                    <p:animEffect transition="in" filter="fade">
                                      <p:cBhvr>
                                        <p:cTn id="63"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4" name="TextBox 3"/>
          <p:cNvSpPr txBox="1"/>
          <p:nvPr/>
        </p:nvSpPr>
        <p:spPr>
          <a:xfrm>
            <a:off x="5448300" y="2806700"/>
            <a:ext cx="990600" cy="369332"/>
          </a:xfrm>
          <a:prstGeom prst="rect">
            <a:avLst/>
          </a:prstGeom>
          <a:noFill/>
        </p:spPr>
        <p:txBody>
          <a:bodyPr wrap="square" rtlCol="0">
            <a:spAutoFit/>
          </a:bodyPr>
          <a:lstStyle/>
          <a:p>
            <a:endParaRPr lang="en-US" dirty="0">
              <a:solidFill>
                <a:prstClr val="black"/>
              </a:solidFill>
            </a:endParaRPr>
          </a:p>
        </p:txBody>
      </p:sp>
      <p:sp>
        <p:nvSpPr>
          <p:cNvPr id="5" name="Rectangle 4"/>
          <p:cNvSpPr/>
          <p:nvPr/>
        </p:nvSpPr>
        <p:spPr>
          <a:xfrm>
            <a:off x="2895600" y="419753"/>
            <a:ext cx="6096000" cy="369332"/>
          </a:xfrm>
          <a:prstGeom prst="rect">
            <a:avLst/>
          </a:prstGeom>
        </p:spPr>
        <p:txBody>
          <a:bodyPr>
            <a:spAutoFit/>
          </a:bodyPr>
          <a:lstStyle/>
          <a:p>
            <a:r>
              <a:rPr lang="en-US" dirty="0" smtClean="0">
                <a:solidFill>
                  <a:srgbClr val="000000"/>
                </a:solidFill>
                <a:latin typeface="Times New Roman" panose="02020603050405020304" pitchFamily="18" charset="0"/>
              </a:rPr>
              <a:t> </a:t>
            </a:r>
            <a:endParaRPr lang="en-US" dirty="0">
              <a:solidFill>
                <a:srgbClr val="000000"/>
              </a:solidFill>
              <a:latin typeface="Times New Roman" panose="02020603050405020304" pitchFamily="18" charset="0"/>
            </a:endParaRPr>
          </a:p>
        </p:txBody>
      </p:sp>
      <p:sp>
        <p:nvSpPr>
          <p:cNvPr id="7" name="Rectangle 6"/>
          <p:cNvSpPr/>
          <p:nvPr/>
        </p:nvSpPr>
        <p:spPr>
          <a:xfrm>
            <a:off x="1336131" y="1717654"/>
            <a:ext cx="2032000" cy="2308324"/>
          </a:xfrm>
          <a:prstGeom prst="rect">
            <a:avLst/>
          </a:prstGeom>
        </p:spPr>
        <p:txBody>
          <a:bodyPr wrap="square">
            <a:spAutoFit/>
          </a:bodyPr>
          <a:lstStyle/>
          <a:p>
            <a:endParaRPr lang="pt-BR" dirty="0"/>
          </a:p>
          <a:p>
            <a:pPr marL="285750" indent="-285750">
              <a:buFont typeface="Arial" panose="020B0604020202020204" pitchFamily="34" charset="0"/>
              <a:buChar char="•"/>
            </a:pPr>
            <a:r>
              <a:rPr lang="en-US" b="1" dirty="0"/>
              <a:t>STOP</a:t>
            </a:r>
            <a:r>
              <a:rPr lang="en-US" b="1" dirty="0" smtClean="0"/>
              <a:t>!</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a:t>Don't Touch</a:t>
            </a:r>
            <a:r>
              <a:rPr lang="en-US" b="1" dirty="0" smtClean="0"/>
              <a:t>.</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a:t>Leave the Area</a:t>
            </a:r>
            <a:r>
              <a:rPr lang="en-US" b="1" dirty="0" smtClean="0"/>
              <a:t>.</a:t>
            </a:r>
          </a:p>
          <a:p>
            <a:pPr marL="285750" indent="-285750">
              <a:buFont typeface="Arial" panose="020B0604020202020204" pitchFamily="34" charset="0"/>
              <a:buChar char="•"/>
            </a:pPr>
            <a:endParaRPr lang="en-US" b="1" dirty="0" smtClean="0"/>
          </a:p>
          <a:p>
            <a:pPr marL="285750" indent="-285750">
              <a:buFont typeface="Arial" panose="020B0604020202020204" pitchFamily="34" charset="0"/>
              <a:buChar char="•"/>
            </a:pPr>
            <a:r>
              <a:rPr lang="en-US" b="1" dirty="0"/>
              <a:t>Tell an Adult</a:t>
            </a:r>
            <a:r>
              <a:rPr lang="en-US" b="1" dirty="0" smtClean="0"/>
              <a:t>.</a:t>
            </a:r>
            <a:endParaRPr lang="en-US" dirty="0"/>
          </a:p>
        </p:txBody>
      </p:sp>
      <p:sp>
        <p:nvSpPr>
          <p:cNvPr id="8" name="Rectangle 7"/>
          <p:cNvSpPr/>
          <p:nvPr/>
        </p:nvSpPr>
        <p:spPr>
          <a:xfrm>
            <a:off x="1403350" y="712419"/>
            <a:ext cx="9080500" cy="461665"/>
          </a:xfrm>
          <a:prstGeom prst="rect">
            <a:avLst/>
          </a:prstGeom>
        </p:spPr>
        <p:txBody>
          <a:bodyPr wrap="square">
            <a:spAutoFit/>
          </a:bodyPr>
          <a:lstStyle/>
          <a:p>
            <a:pPr lvl="0"/>
            <a:r>
              <a:rPr lang="en-US" sz="2400" b="1" i="1" dirty="0">
                <a:solidFill>
                  <a:prstClr val="black"/>
                </a:solidFill>
              </a:rPr>
              <a:t>Talk with your Children About Gun Safety and adopt the Principals of</a:t>
            </a:r>
            <a:r>
              <a:rPr lang="en-US" b="1" i="1" dirty="0">
                <a:solidFill>
                  <a:prstClr val="black"/>
                </a:solidFill>
              </a:rPr>
              <a:t>:</a:t>
            </a:r>
          </a:p>
        </p:txBody>
      </p:sp>
      <p:pic>
        <p:nvPicPr>
          <p:cNvPr id="9" name="Picture 8"/>
          <p:cNvPicPr>
            <a:picLocks noChangeAspect="1"/>
          </p:cNvPicPr>
          <p:nvPr/>
        </p:nvPicPr>
        <p:blipFill>
          <a:blip r:embed="rId3"/>
          <a:stretch>
            <a:fillRect/>
          </a:stretch>
        </p:blipFill>
        <p:spPr>
          <a:xfrm>
            <a:off x="2574110" y="3925943"/>
            <a:ext cx="3173341" cy="1953588"/>
          </a:xfrm>
          <a:prstGeom prst="rect">
            <a:avLst/>
          </a:prstGeom>
          <a:effectLst>
            <a:outerShdw blurRad="76200" dist="12700" dir="8100000" sy="-23000" kx="800400" algn="br" rotWithShape="0">
              <a:prstClr val="black">
                <a:alpha val="20000"/>
              </a:prstClr>
            </a:outerShdw>
          </a:effectLst>
        </p:spPr>
      </p:pic>
      <p:pic>
        <p:nvPicPr>
          <p:cNvPr id="10" name="Picture 9"/>
          <p:cNvPicPr>
            <a:picLocks noChangeAspect="1"/>
          </p:cNvPicPr>
          <p:nvPr/>
        </p:nvPicPr>
        <p:blipFill>
          <a:blip r:embed="rId4"/>
          <a:stretch>
            <a:fillRect/>
          </a:stretch>
        </p:blipFill>
        <p:spPr>
          <a:xfrm rot="184598">
            <a:off x="4857317" y="1338009"/>
            <a:ext cx="6238875" cy="4857750"/>
          </a:xfrm>
          <a:prstGeom prst="rect">
            <a:avLst/>
          </a:prstGeom>
          <a:ln>
            <a:noFill/>
          </a:ln>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2894032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fade">
                                      <p:cBhvr>
                                        <p:cTn id="7" dur="1600"/>
                                        <p:tgtEl>
                                          <p:spTgt spid="7">
                                            <p:txEl>
                                              <p:pRg st="1" end="1"/>
                                            </p:txEl>
                                          </p:spTgt>
                                        </p:tgtEl>
                                      </p:cBhvr>
                                    </p:animEffect>
                                  </p:childTnLst>
                                </p:cTn>
                              </p:par>
                            </p:childTnLst>
                          </p:cTn>
                        </p:par>
                        <p:par>
                          <p:cTn id="8" fill="hold">
                            <p:stCondLst>
                              <p:cond delay="1600"/>
                            </p:stCondLst>
                            <p:childTnLst>
                              <p:par>
                                <p:cTn id="9" presetID="10" presetClass="entr" presetSubtype="0" fill="hold" nodeType="after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animEffect transition="in" filter="fade">
                                      <p:cBhvr>
                                        <p:cTn id="11" dur="1600"/>
                                        <p:tgtEl>
                                          <p:spTgt spid="7">
                                            <p:txEl>
                                              <p:pRg st="3" end="3"/>
                                            </p:txEl>
                                          </p:spTgt>
                                        </p:tgtEl>
                                      </p:cBhvr>
                                    </p:animEffect>
                                  </p:childTnLst>
                                </p:cTn>
                              </p:par>
                            </p:childTnLst>
                          </p:cTn>
                        </p:par>
                        <p:par>
                          <p:cTn id="12" fill="hold">
                            <p:stCondLst>
                              <p:cond delay="3200"/>
                            </p:stCondLst>
                            <p:childTnLst>
                              <p:par>
                                <p:cTn id="13" presetID="10" presetClass="entr" presetSubtype="0" fill="hold" nodeType="after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animEffect transition="in" filter="fade">
                                      <p:cBhvr>
                                        <p:cTn id="15" dur="2000"/>
                                        <p:tgtEl>
                                          <p:spTgt spid="7">
                                            <p:txEl>
                                              <p:pRg st="5" end="5"/>
                                            </p:txEl>
                                          </p:spTgt>
                                        </p:tgtEl>
                                      </p:cBhvr>
                                    </p:animEffect>
                                  </p:childTnLst>
                                </p:cTn>
                              </p:par>
                            </p:childTnLst>
                          </p:cTn>
                        </p:par>
                        <p:par>
                          <p:cTn id="16" fill="hold">
                            <p:stCondLst>
                              <p:cond delay="5200"/>
                            </p:stCondLst>
                            <p:childTnLst>
                              <p:par>
                                <p:cTn id="17" presetID="10" presetClass="entr" presetSubtype="0" fill="hold" nodeType="after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Effect transition="in" filter="fade">
                                      <p:cBhvr>
                                        <p:cTn id="19" dur="2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17157" y="3040702"/>
            <a:ext cx="9088171" cy="3231654"/>
          </a:xfrm>
          <a:prstGeom prst="rect">
            <a:avLst/>
          </a:prstGeom>
          <a:noFill/>
        </p:spPr>
        <p:txBody>
          <a:bodyPr wrap="square" rtlCol="0">
            <a:spAutoFit/>
          </a:bodyPr>
          <a:lstStyle/>
          <a:p>
            <a:pPr algn="ctr" defTabSz="457200"/>
            <a:endParaRPr lang="en-US" sz="2400" b="1" dirty="0">
              <a:solidFill>
                <a:srgbClr val="0070C0"/>
              </a:solidFill>
              <a:latin typeface="Times New Roman" pitchFamily="18" charset="0"/>
              <a:cs typeface="Times New Roman" pitchFamily="18" charset="0"/>
            </a:endParaRPr>
          </a:p>
          <a:p>
            <a:pPr algn="ctr" defTabSz="457200"/>
            <a:r>
              <a:rPr lang="en-US" sz="2400" b="1" dirty="0" smtClean="0">
                <a:latin typeface="Times New Roman" pitchFamily="18" charset="0"/>
                <a:cs typeface="Times New Roman" pitchFamily="18" charset="0"/>
              </a:rPr>
              <a:t>Michael Cartner</a:t>
            </a:r>
            <a:endParaRPr lang="en-US" sz="2400" b="1" dirty="0">
              <a:latin typeface="Times New Roman" pitchFamily="18" charset="0"/>
              <a:cs typeface="Times New Roman" pitchFamily="18" charset="0"/>
            </a:endParaRPr>
          </a:p>
          <a:p>
            <a:pPr algn="ctr" defTabSz="457200"/>
            <a:r>
              <a:rPr lang="en-US" sz="2400" b="1" dirty="0" smtClean="0">
                <a:latin typeface="Times New Roman" pitchFamily="18" charset="0"/>
                <a:cs typeface="Times New Roman" pitchFamily="18" charset="0"/>
              </a:rPr>
              <a:t>Michael.cartner@marines.usmc.mil</a:t>
            </a:r>
            <a:endParaRPr lang="en-US" sz="2400" b="1" dirty="0">
              <a:latin typeface="Times New Roman" pitchFamily="18" charset="0"/>
              <a:cs typeface="Times New Roman" pitchFamily="18" charset="0"/>
            </a:endParaRPr>
          </a:p>
          <a:p>
            <a:pPr algn="ctr" defTabSz="457200"/>
            <a:r>
              <a:rPr lang="en-US" sz="2400" b="1" dirty="0" smtClean="0">
                <a:latin typeface="Times New Roman" pitchFamily="18" charset="0"/>
                <a:cs typeface="Times New Roman" pitchFamily="18" charset="0"/>
              </a:rPr>
              <a:t>619-535-5419</a:t>
            </a:r>
            <a:endParaRPr lang="en-US" sz="2400" b="1" dirty="0">
              <a:latin typeface="Times New Roman" pitchFamily="18" charset="0"/>
              <a:cs typeface="Times New Roman" pitchFamily="18" charset="0"/>
            </a:endParaRPr>
          </a:p>
          <a:p>
            <a:pPr algn="ctr" defTabSz="457200"/>
            <a:endParaRPr lang="en-US" sz="2400" dirty="0">
              <a:solidFill>
                <a:srgbClr val="0070C0"/>
              </a:solidFill>
              <a:latin typeface="Times New Roman" pitchFamily="18" charset="0"/>
              <a:cs typeface="Times New Roman" pitchFamily="18" charset="0"/>
            </a:endParaRPr>
          </a:p>
          <a:p>
            <a:pPr algn="ctr" defTabSz="457200"/>
            <a:r>
              <a:rPr lang="en-US" sz="2400" dirty="0" smtClean="0">
                <a:latin typeface="Times New Roman" pitchFamily="18" charset="0"/>
                <a:cs typeface="Times New Roman" pitchFamily="18" charset="0"/>
              </a:rPr>
              <a:t>Instructions to remove PII from the Internet</a:t>
            </a:r>
          </a:p>
          <a:p>
            <a:pPr algn="ctr" defTabSz="457200"/>
            <a:r>
              <a:rPr lang="en-US" sz="2400" dirty="0" smtClean="0">
                <a:latin typeface="Times New Roman" pitchFamily="18" charset="0"/>
                <a:cs typeface="Times New Roman" pitchFamily="18" charset="0"/>
              </a:rPr>
              <a:t>Available upon request.</a:t>
            </a:r>
            <a:endParaRPr lang="en-US" sz="2400" dirty="0">
              <a:latin typeface="Times New Roman" pitchFamily="18" charset="0"/>
              <a:cs typeface="Times New Roman" pitchFamily="18" charset="0"/>
            </a:endParaRPr>
          </a:p>
          <a:p>
            <a:pPr algn="ctr" defTabSz="457200"/>
            <a:endParaRPr lang="en-US" dirty="0">
              <a:solidFill>
                <a:prstClr val="black"/>
              </a:solidFill>
            </a:endParaRPr>
          </a:p>
          <a:p>
            <a:pPr algn="ctr" defTabSz="457200"/>
            <a:endParaRPr lang="en-US" dirty="0">
              <a:solidFill>
                <a:prstClr val="black"/>
              </a:solidFill>
            </a:endParaRPr>
          </a:p>
        </p:txBody>
      </p:sp>
      <p:sp>
        <p:nvSpPr>
          <p:cNvPr id="3" name="Title 1"/>
          <p:cNvSpPr txBox="1">
            <a:spLocks/>
          </p:cNvSpPr>
          <p:nvPr/>
        </p:nvSpPr>
        <p:spPr>
          <a:xfrm>
            <a:off x="2008495" y="1506325"/>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u="sng" dirty="0"/>
              <a:t>Contact Information</a:t>
            </a:r>
          </a:p>
        </p:txBody>
      </p:sp>
    </p:spTree>
    <p:extLst>
      <p:ext uri="{BB962C8B-B14F-4D97-AF65-F5344CB8AC3E}">
        <p14:creationId xmlns:p14="http://schemas.microsoft.com/office/powerpoint/2010/main" val="2639927526"/>
      </p:ext>
    </p:extLst>
  </p:cSld>
  <p:clrMapOvr>
    <a:masterClrMapping/>
  </p:clrMapOvr>
  <mc:AlternateContent xmlns:mc="http://schemas.openxmlformats.org/markup-compatibility/2006" xmlns:p14="http://schemas.microsoft.com/office/powerpoint/2010/main">
    <mc:Choice Requires="p14">
      <p:transition spd="slow" p14:dur="2000" advTm="24589"/>
    </mc:Choice>
    <mc:Fallback xmlns="">
      <p:transition spd="slow" advTm="24589"/>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72200" y="3469542"/>
            <a:ext cx="2301046" cy="23010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035" y="2473570"/>
            <a:ext cx="3388458" cy="3388458"/>
          </a:xfrm>
          <a:prstGeom prst="ellipse">
            <a:avLst/>
          </a:prstGeom>
          <a:ln w="63500" cap="rnd">
            <a:solidFill>
              <a:srgbClr val="333333"/>
            </a:solidFill>
          </a:ln>
          <a:effectLst>
            <a:reflection blurRad="6350" stA="50000" endA="300" endPos="38500" dist="50800" dir="5400000" sy="-100000" algn="bl" rotWithShape="0"/>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00816">
            <a:off x="3777919" y="3639941"/>
            <a:ext cx="2143125" cy="2143125"/>
          </a:xfrm>
          <a:prstGeom prst="rect">
            <a:avLst/>
          </a:prstGeom>
          <a:ln w="127000" cap="sq">
            <a:solidFill>
              <a:srgbClr val="000000"/>
            </a:solidFill>
            <a:miter lim="800000"/>
          </a:ln>
          <a:effectLst>
            <a:reflection blurRad="6350" stA="50000" endA="300" endPos="38500" dist="50800" dir="5400000" sy="-100000" algn="bl" rotWithShape="0"/>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4921">
            <a:off x="8789352" y="2622458"/>
            <a:ext cx="2750669" cy="2750669"/>
          </a:xfrm>
          <a:prstGeom prst="ellipse">
            <a:avLst/>
          </a:prstGeom>
          <a:ln w="63500" cap="rnd">
            <a:solidFill>
              <a:srgbClr val="333333"/>
            </a:solidFill>
          </a:ln>
          <a:effectLst>
            <a:reflection blurRad="6350" stA="50000" endA="275" endPos="40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3476198" y="922479"/>
            <a:ext cx="5339090" cy="646331"/>
          </a:xfrm>
          <a:prstGeom prst="rect">
            <a:avLst/>
          </a:prstGeom>
        </p:spPr>
        <p:txBody>
          <a:bodyPr wrap="none">
            <a:spAutoFit/>
          </a:bodyPr>
          <a:lstStyle/>
          <a:p>
            <a:pPr lvl="0">
              <a:defRPr/>
            </a:pPr>
            <a:r>
              <a:rPr lang="en-US" sz="3600" b="1" dirty="0" smtClean="0"/>
              <a:t>Types of Social </a:t>
            </a:r>
            <a:r>
              <a:rPr lang="en-US" sz="3600" b="1" dirty="0"/>
              <a:t>Media </a:t>
            </a:r>
            <a:r>
              <a:rPr lang="en-US" sz="3600" b="1" dirty="0" smtClean="0"/>
              <a:t>Sites</a:t>
            </a:r>
            <a:endParaRPr lang="en-US" sz="3600" b="1" dirty="0"/>
          </a:p>
        </p:txBody>
      </p:sp>
      <p:sp>
        <p:nvSpPr>
          <p:cNvPr id="2" name="Rectangle 1"/>
          <p:cNvSpPr/>
          <p:nvPr/>
        </p:nvSpPr>
        <p:spPr>
          <a:xfrm>
            <a:off x="2854975" y="1982565"/>
            <a:ext cx="5443205" cy="4339650"/>
          </a:xfrm>
          <a:prstGeom prst="rect">
            <a:avLst/>
          </a:prstGeom>
        </p:spPr>
        <p:txBody>
          <a:bodyPr wrap="square">
            <a:spAutoFit/>
          </a:bodyPr>
          <a:lstStyle/>
          <a:p>
            <a:r>
              <a:rPr lang="en-US" sz="2400" b="1" dirty="0"/>
              <a:t>Social Networking</a:t>
            </a:r>
          </a:p>
          <a:p>
            <a:endParaRPr lang="en-US" sz="2400" b="1" dirty="0"/>
          </a:p>
          <a:p>
            <a:r>
              <a:rPr lang="en-US" sz="2400" b="1" dirty="0"/>
              <a:t>Image and Video Sharing</a:t>
            </a:r>
          </a:p>
          <a:p>
            <a:endParaRPr lang="en-US" sz="2400" b="1" dirty="0"/>
          </a:p>
          <a:p>
            <a:r>
              <a:rPr lang="en-US" sz="2400" b="1" dirty="0" smtClean="0"/>
              <a:t>Messaging</a:t>
            </a:r>
          </a:p>
          <a:p>
            <a:endParaRPr lang="en-US" sz="2400" b="1" dirty="0"/>
          </a:p>
          <a:p>
            <a:r>
              <a:rPr lang="en-US" sz="2400" b="1" dirty="0" smtClean="0"/>
              <a:t>Dating</a:t>
            </a:r>
          </a:p>
          <a:p>
            <a:endParaRPr lang="en-US" b="1" dirty="0"/>
          </a:p>
          <a:p>
            <a:endParaRPr lang="en-US" b="1" dirty="0" smtClean="0"/>
          </a:p>
          <a:p>
            <a:endParaRPr lang="en-US" b="1" dirty="0"/>
          </a:p>
          <a:p>
            <a:endParaRPr lang="en-US" b="1" dirty="0" smtClean="0"/>
          </a:p>
          <a:p>
            <a:endParaRPr lang="en-US" dirty="0"/>
          </a:p>
          <a:p>
            <a:endParaRPr lang="en-US" dirty="0"/>
          </a:p>
        </p:txBody>
      </p:sp>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Tree>
    <p:extLst>
      <p:ext uri="{BB962C8B-B14F-4D97-AF65-F5344CB8AC3E}">
        <p14:creationId xmlns:p14="http://schemas.microsoft.com/office/powerpoint/2010/main" val="1316320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afterEffect">
                                  <p:stCondLst>
                                    <p:cond delay="50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42" presetClass="exit" presetSubtype="0" fill="hold" nodeType="withEffect">
                                  <p:stCondLst>
                                    <p:cond delay="50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nodeType="withEffect">
                                  <p:stCondLst>
                                    <p:cond delay="500"/>
                                  </p:stCondLst>
                                  <p:childTnLst>
                                    <p:animEffect transition="out" filter="fade">
                                      <p:cBhvr>
                                        <p:cTn id="16" dur="1000"/>
                                        <p:tgtEl>
                                          <p:spTgt spid="4"/>
                                        </p:tgtEl>
                                      </p:cBhvr>
                                    </p:animEffect>
                                    <p:anim calcmode="lin" valueType="num">
                                      <p:cBhvr>
                                        <p:cTn id="17" dur="1000"/>
                                        <p:tgtEl>
                                          <p:spTgt spid="4"/>
                                        </p:tgtEl>
                                        <p:attrNameLst>
                                          <p:attrName>ppt_x</p:attrName>
                                        </p:attrNameLst>
                                      </p:cBhvr>
                                      <p:tavLst>
                                        <p:tav tm="0">
                                          <p:val>
                                            <p:strVal val="ppt_x"/>
                                          </p:val>
                                        </p:tav>
                                        <p:tav tm="100000">
                                          <p:val>
                                            <p:strVal val="ppt_x"/>
                                          </p:val>
                                        </p:tav>
                                      </p:tavLst>
                                    </p:anim>
                                    <p:anim calcmode="lin" valueType="num">
                                      <p:cBhvr>
                                        <p:cTn id="18" dur="1000"/>
                                        <p:tgtEl>
                                          <p:spTgt spid="4"/>
                                        </p:tgtEl>
                                        <p:attrNameLst>
                                          <p:attrName>ppt_y</p:attrName>
                                        </p:attrNameLst>
                                      </p:cBhvr>
                                      <p:tavLst>
                                        <p:tav tm="0">
                                          <p:val>
                                            <p:strVal val="ppt_y"/>
                                          </p:val>
                                        </p:tav>
                                        <p:tav tm="100000">
                                          <p:val>
                                            <p:strVal val="ppt_y+.1"/>
                                          </p:val>
                                        </p:tav>
                                      </p:tavLst>
                                    </p:anim>
                                    <p:set>
                                      <p:cBhvr>
                                        <p:cTn id="19" dur="1" fill="hold">
                                          <p:stCondLst>
                                            <p:cond delay="999"/>
                                          </p:stCondLst>
                                        </p:cTn>
                                        <p:tgtEl>
                                          <p:spTgt spid="4"/>
                                        </p:tgtEl>
                                        <p:attrNameLst>
                                          <p:attrName>style.visibility</p:attrName>
                                        </p:attrNameLst>
                                      </p:cBhvr>
                                      <p:to>
                                        <p:strVal val="hidden"/>
                                      </p:to>
                                    </p:set>
                                  </p:childTnLst>
                                </p:cTn>
                              </p:par>
                              <p:par>
                                <p:cTn id="20" presetID="42" presetClass="exit" presetSubtype="0" fill="hold" nodeType="withEffect">
                                  <p:stCondLst>
                                    <p:cond delay="500"/>
                                  </p:stCondLst>
                                  <p:childTnLst>
                                    <p:animEffect transition="out" filter="fade">
                                      <p:cBhvr>
                                        <p:cTn id="21" dur="1000"/>
                                        <p:tgtEl>
                                          <p:spTgt spid="11"/>
                                        </p:tgtEl>
                                      </p:cBhvr>
                                    </p:animEffect>
                                    <p:anim calcmode="lin" valueType="num">
                                      <p:cBhvr>
                                        <p:cTn id="22" dur="1000"/>
                                        <p:tgtEl>
                                          <p:spTgt spid="11"/>
                                        </p:tgtEl>
                                        <p:attrNameLst>
                                          <p:attrName>ppt_x</p:attrName>
                                        </p:attrNameLst>
                                      </p:cBhvr>
                                      <p:tavLst>
                                        <p:tav tm="0">
                                          <p:val>
                                            <p:strVal val="ppt_x"/>
                                          </p:val>
                                        </p:tav>
                                        <p:tav tm="100000">
                                          <p:val>
                                            <p:strVal val="ppt_x"/>
                                          </p:val>
                                        </p:tav>
                                      </p:tavLst>
                                    </p:anim>
                                    <p:anim calcmode="lin" valueType="num">
                                      <p:cBhvr>
                                        <p:cTn id="23" dur="1000"/>
                                        <p:tgtEl>
                                          <p:spTgt spid="11"/>
                                        </p:tgtEl>
                                        <p:attrNameLst>
                                          <p:attrName>ppt_y</p:attrName>
                                        </p:attrNameLst>
                                      </p:cBhvr>
                                      <p:tavLst>
                                        <p:tav tm="0">
                                          <p:val>
                                            <p:strVal val="ppt_y"/>
                                          </p:val>
                                        </p:tav>
                                        <p:tav tm="100000">
                                          <p:val>
                                            <p:strVal val="ppt_y+.1"/>
                                          </p:val>
                                        </p:tav>
                                      </p:tavLst>
                                    </p:anim>
                                    <p:set>
                                      <p:cBhvr>
                                        <p:cTn id="24" dur="1" fill="hold">
                                          <p:stCondLst>
                                            <p:cond delay="999"/>
                                          </p:stCondLst>
                                        </p:cTn>
                                        <p:tgtEl>
                                          <p:spTgt spid="11"/>
                                        </p:tgtEl>
                                        <p:attrNameLst>
                                          <p:attrName>style.visibility</p:attrName>
                                        </p:attrNameLst>
                                      </p:cBhvr>
                                      <p:to>
                                        <p:strVal val="hidden"/>
                                      </p:to>
                                    </p:se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
                                            <p:txEl>
                                              <p:pRg st="0" end="0"/>
                                            </p:txEl>
                                          </p:spTgt>
                                        </p:tgtEl>
                                        <p:attrNameLst>
                                          <p:attrName>style.visibility</p:attrName>
                                        </p:attrNameLst>
                                      </p:cBhvr>
                                      <p:to>
                                        <p:strVal val="visible"/>
                                      </p:to>
                                    </p:set>
                                    <p:animEffect transition="in" filter="fade">
                                      <p:cBhvr>
                                        <p:cTn id="28" dur="500"/>
                                        <p:tgtEl>
                                          <p:spTgt spid="2">
                                            <p:txEl>
                                              <p:pRg st="0" end="0"/>
                                            </p:txEl>
                                          </p:spTgt>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500"/>
                                        <p:tgtEl>
                                          <p:spTgt spid="2">
                                            <p:txEl>
                                              <p:pRg st="4" end="4"/>
                                            </p:txEl>
                                          </p:spTgt>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172200" y="3469542"/>
            <a:ext cx="2301046" cy="23010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035" y="2473570"/>
            <a:ext cx="3388458" cy="3388458"/>
          </a:xfrm>
          <a:prstGeom prst="ellipse">
            <a:avLst/>
          </a:prstGeom>
          <a:ln w="63500" cap="rnd">
            <a:solidFill>
              <a:srgbClr val="333333"/>
            </a:solidFill>
          </a:ln>
          <a:effectLst>
            <a:reflection blurRad="6350" stA="50000" endA="300" endPos="38500" dist="50800" dir="5400000" sy="-100000" algn="bl" rotWithShape="0"/>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00816">
            <a:off x="3777919" y="3639941"/>
            <a:ext cx="2143125" cy="2143125"/>
          </a:xfrm>
          <a:prstGeom prst="rect">
            <a:avLst/>
          </a:prstGeom>
          <a:ln w="127000" cap="sq">
            <a:solidFill>
              <a:srgbClr val="000000"/>
            </a:solidFill>
            <a:miter lim="800000"/>
          </a:ln>
          <a:effectLst>
            <a:reflection blurRad="6350" stA="50000" endA="300" endPos="38500" dist="50800" dir="5400000" sy="-100000" algn="bl" rotWithShape="0"/>
          </a:effectLst>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4921">
            <a:off x="8789352" y="2622458"/>
            <a:ext cx="2750669" cy="2750669"/>
          </a:xfrm>
          <a:prstGeom prst="ellipse">
            <a:avLst/>
          </a:prstGeom>
          <a:ln w="63500" cap="rnd">
            <a:solidFill>
              <a:srgbClr val="333333"/>
            </a:solidFill>
          </a:ln>
          <a:effectLst>
            <a:reflection blurRad="6350" stA="50000" endA="275" endPos="40000" dist="101600" dir="5400000" sy="-100000" algn="bl" rotWithShape="0"/>
          </a:effectLst>
          <a:scene3d>
            <a:camera prst="orthographicFront"/>
            <a:lightRig rig="contrasting" dir="t">
              <a:rot lat="0" lon="0" rev="3000000"/>
            </a:lightRig>
          </a:scene3d>
          <a:sp3d contourW="7620">
            <a:bevelT w="95250" h="31750"/>
            <a:contourClr>
              <a:srgbClr val="333333"/>
            </a:contourClr>
          </a:sp3d>
        </p:spPr>
      </p:pic>
      <p:sp>
        <p:nvSpPr>
          <p:cNvPr id="10" name="Rectangle 9"/>
          <p:cNvSpPr/>
          <p:nvPr/>
        </p:nvSpPr>
        <p:spPr>
          <a:xfrm>
            <a:off x="1958264" y="839834"/>
            <a:ext cx="8219238" cy="646331"/>
          </a:xfrm>
          <a:prstGeom prst="rect">
            <a:avLst/>
          </a:prstGeom>
        </p:spPr>
        <p:txBody>
          <a:bodyPr wrap="none">
            <a:spAutoFit/>
          </a:bodyPr>
          <a:lstStyle/>
          <a:p>
            <a:pPr lvl="0">
              <a:defRPr/>
            </a:pPr>
            <a:r>
              <a:rPr lang="en-US" sz="3600" b="1" dirty="0" smtClean="0"/>
              <a:t>Most Popular Social </a:t>
            </a:r>
            <a:r>
              <a:rPr lang="en-US" sz="3600" b="1" dirty="0"/>
              <a:t>Media </a:t>
            </a:r>
            <a:r>
              <a:rPr lang="en-US" sz="3600" b="1" dirty="0" smtClean="0"/>
              <a:t>Sites and Apps</a:t>
            </a:r>
            <a:endParaRPr lang="en-US" sz="3600" b="1" dirty="0"/>
          </a:p>
        </p:txBody>
      </p:sp>
      <p:sp>
        <p:nvSpPr>
          <p:cNvPr id="2" name="Rectangle 1"/>
          <p:cNvSpPr/>
          <p:nvPr/>
        </p:nvSpPr>
        <p:spPr>
          <a:xfrm>
            <a:off x="3476198" y="2009741"/>
            <a:ext cx="3048000" cy="5632311"/>
          </a:xfrm>
          <a:prstGeom prst="rect">
            <a:avLst/>
          </a:prstGeom>
        </p:spPr>
        <p:txBody>
          <a:bodyPr wrap="square">
            <a:spAutoFit/>
          </a:bodyPr>
          <a:lstStyle/>
          <a:p>
            <a:r>
              <a:rPr lang="en-US" b="1" dirty="0" err="1" smtClean="0"/>
              <a:t>Tik</a:t>
            </a:r>
            <a:r>
              <a:rPr lang="en-US" b="1" dirty="0" smtClean="0"/>
              <a:t> </a:t>
            </a:r>
            <a:r>
              <a:rPr lang="en-US" b="1" dirty="0" err="1" smtClean="0"/>
              <a:t>Tok</a:t>
            </a:r>
            <a:endParaRPr lang="en-US" b="1" dirty="0" smtClean="0"/>
          </a:p>
          <a:p>
            <a:endParaRPr lang="en-US" b="1" dirty="0"/>
          </a:p>
          <a:p>
            <a:r>
              <a:rPr lang="en-US" b="1" dirty="0" smtClean="0"/>
              <a:t>Snapchat</a:t>
            </a:r>
          </a:p>
          <a:p>
            <a:endParaRPr lang="en-US" b="1" dirty="0"/>
          </a:p>
          <a:p>
            <a:r>
              <a:rPr lang="en-US" b="1" dirty="0" smtClean="0"/>
              <a:t>Twitter</a:t>
            </a:r>
          </a:p>
          <a:p>
            <a:endParaRPr lang="en-US" b="1" dirty="0"/>
          </a:p>
          <a:p>
            <a:r>
              <a:rPr lang="en-US" b="1" dirty="0" smtClean="0"/>
              <a:t>Bumble</a:t>
            </a:r>
          </a:p>
          <a:p>
            <a:endParaRPr lang="en-US" dirty="0" smtClean="0"/>
          </a:p>
          <a:p>
            <a:r>
              <a:rPr lang="en-US" b="1" dirty="0" smtClean="0"/>
              <a:t>YouTube</a:t>
            </a:r>
          </a:p>
          <a:p>
            <a:endParaRPr lang="en-US" b="1" dirty="0"/>
          </a:p>
          <a:p>
            <a:r>
              <a:rPr lang="en-US" b="1" dirty="0" smtClean="0"/>
              <a:t>WhatsApp</a:t>
            </a:r>
          </a:p>
          <a:p>
            <a:endParaRPr lang="en-US" b="1" dirty="0"/>
          </a:p>
          <a:p>
            <a:r>
              <a:rPr lang="en-US" b="1" dirty="0" smtClean="0"/>
              <a:t>Facebook Messenger</a:t>
            </a:r>
          </a:p>
          <a:p>
            <a:endParaRPr lang="en-US" b="1" dirty="0"/>
          </a:p>
          <a:p>
            <a:r>
              <a:rPr lang="en-US" b="1" dirty="0" smtClean="0"/>
              <a:t>Tumblr</a:t>
            </a:r>
            <a:endParaRPr lang="en-US" b="1" dirty="0"/>
          </a:p>
          <a:p>
            <a:endParaRPr lang="en-US" b="1" dirty="0"/>
          </a:p>
          <a:p>
            <a:endParaRPr lang="en-US" b="1" dirty="0"/>
          </a:p>
          <a:p>
            <a:endParaRPr lang="en-US" b="1" dirty="0"/>
          </a:p>
          <a:p>
            <a:endParaRPr lang="en-US" dirty="0"/>
          </a:p>
          <a:p>
            <a:endParaRPr lang="en-US" dirty="0"/>
          </a:p>
        </p:txBody>
      </p:sp>
      <p:sp>
        <p:nvSpPr>
          <p:cNvPr id="12" name="Rectangle 11"/>
          <p:cNvSpPr/>
          <p:nvPr/>
        </p:nvSpPr>
        <p:spPr>
          <a:xfrm>
            <a:off x="6524198" y="2009741"/>
            <a:ext cx="3048000" cy="5355312"/>
          </a:xfrm>
          <a:prstGeom prst="rect">
            <a:avLst/>
          </a:prstGeom>
        </p:spPr>
        <p:txBody>
          <a:bodyPr wrap="square">
            <a:spAutoFit/>
          </a:bodyPr>
          <a:lstStyle/>
          <a:p>
            <a:r>
              <a:rPr lang="en-US" b="1" dirty="0" err="1" smtClean="0"/>
              <a:t>Instragram</a:t>
            </a:r>
            <a:endParaRPr lang="en-US" b="1" dirty="0" smtClean="0"/>
          </a:p>
          <a:p>
            <a:endParaRPr lang="en-US" b="1" dirty="0"/>
          </a:p>
          <a:p>
            <a:r>
              <a:rPr lang="en-US" b="1" dirty="0" smtClean="0"/>
              <a:t>Google+</a:t>
            </a:r>
          </a:p>
          <a:p>
            <a:endParaRPr lang="en-US" b="1" dirty="0"/>
          </a:p>
          <a:p>
            <a:r>
              <a:rPr lang="en-US" b="1" dirty="0" smtClean="0"/>
              <a:t>WeChat</a:t>
            </a:r>
          </a:p>
          <a:p>
            <a:endParaRPr lang="en-US" dirty="0" smtClean="0"/>
          </a:p>
          <a:p>
            <a:r>
              <a:rPr lang="en-US" b="1" dirty="0" err="1" smtClean="0"/>
              <a:t>Kik</a:t>
            </a:r>
            <a:endParaRPr lang="en-US" b="1" dirty="0" smtClean="0"/>
          </a:p>
          <a:p>
            <a:endParaRPr lang="en-US" b="1" dirty="0"/>
          </a:p>
          <a:p>
            <a:r>
              <a:rPr lang="en-US" b="1" dirty="0" smtClean="0"/>
              <a:t>Viber</a:t>
            </a:r>
          </a:p>
          <a:p>
            <a:endParaRPr lang="en-US" b="1" dirty="0"/>
          </a:p>
          <a:p>
            <a:r>
              <a:rPr lang="en-US" b="1" dirty="0" smtClean="0"/>
              <a:t>Reddit</a:t>
            </a:r>
          </a:p>
          <a:p>
            <a:endParaRPr lang="en-US" b="1" dirty="0"/>
          </a:p>
          <a:p>
            <a:r>
              <a:rPr lang="en-US" b="1" dirty="0" smtClean="0"/>
              <a:t>Telegram</a:t>
            </a:r>
            <a:endParaRPr lang="en-US" b="1" dirty="0"/>
          </a:p>
          <a:p>
            <a:endParaRPr lang="en-US" b="1" dirty="0"/>
          </a:p>
          <a:p>
            <a:r>
              <a:rPr lang="en-US" b="1" dirty="0" smtClean="0"/>
              <a:t>Vine</a:t>
            </a:r>
          </a:p>
          <a:p>
            <a:endParaRPr lang="en-US" b="1" dirty="0"/>
          </a:p>
          <a:p>
            <a:endParaRPr lang="en-US" b="1" dirty="0"/>
          </a:p>
          <a:p>
            <a:endParaRPr lang="en-US" dirty="0"/>
          </a:p>
          <a:p>
            <a:endParaRPr lang="en-US" dirty="0"/>
          </a:p>
        </p:txBody>
      </p: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Tree>
    <p:extLst>
      <p:ext uri="{BB962C8B-B14F-4D97-AF65-F5344CB8AC3E}">
        <p14:creationId xmlns:p14="http://schemas.microsoft.com/office/powerpoint/2010/main" val="160491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nodeType="afterEffect">
                                  <p:stCondLst>
                                    <p:cond delay="500"/>
                                  </p:stCondLst>
                                  <p:childTnLst>
                                    <p:animEffect transition="out" filter="fade">
                                      <p:cBhvr>
                                        <p:cTn id="6" dur="1000"/>
                                        <p:tgtEl>
                                          <p:spTgt spid="8"/>
                                        </p:tgtEl>
                                      </p:cBhvr>
                                    </p:animEffect>
                                    <p:anim calcmode="lin" valueType="num">
                                      <p:cBhvr>
                                        <p:cTn id="7" dur="1000"/>
                                        <p:tgtEl>
                                          <p:spTgt spid="8"/>
                                        </p:tgtEl>
                                        <p:attrNameLst>
                                          <p:attrName>ppt_x</p:attrName>
                                        </p:attrNameLst>
                                      </p:cBhvr>
                                      <p:tavLst>
                                        <p:tav tm="0">
                                          <p:val>
                                            <p:strVal val="ppt_x"/>
                                          </p:val>
                                        </p:tav>
                                        <p:tav tm="100000">
                                          <p:val>
                                            <p:strVal val="ppt_x"/>
                                          </p:val>
                                        </p:tav>
                                      </p:tavLst>
                                    </p:anim>
                                    <p:anim calcmode="lin" valueType="num">
                                      <p:cBhvr>
                                        <p:cTn id="8" dur="1000"/>
                                        <p:tgtEl>
                                          <p:spTgt spid="8"/>
                                        </p:tgtEl>
                                        <p:attrNameLst>
                                          <p:attrName>ppt_y</p:attrName>
                                        </p:attrNameLst>
                                      </p:cBhvr>
                                      <p:tavLst>
                                        <p:tav tm="0">
                                          <p:val>
                                            <p:strVal val="ppt_y"/>
                                          </p:val>
                                        </p:tav>
                                        <p:tav tm="100000">
                                          <p:val>
                                            <p:strVal val="ppt_y+.1"/>
                                          </p:val>
                                        </p:tav>
                                      </p:tavLst>
                                    </p:anim>
                                    <p:set>
                                      <p:cBhvr>
                                        <p:cTn id="9" dur="1" fill="hold">
                                          <p:stCondLst>
                                            <p:cond delay="999"/>
                                          </p:stCondLst>
                                        </p:cTn>
                                        <p:tgtEl>
                                          <p:spTgt spid="8"/>
                                        </p:tgtEl>
                                        <p:attrNameLst>
                                          <p:attrName>style.visibility</p:attrName>
                                        </p:attrNameLst>
                                      </p:cBhvr>
                                      <p:to>
                                        <p:strVal val="hidden"/>
                                      </p:to>
                                    </p:set>
                                  </p:childTnLst>
                                </p:cTn>
                              </p:par>
                              <p:par>
                                <p:cTn id="10" presetID="42" presetClass="exit" presetSubtype="0" fill="hold" nodeType="withEffect">
                                  <p:stCondLst>
                                    <p:cond delay="500"/>
                                  </p:stCondLst>
                                  <p:childTnLst>
                                    <p:animEffect transition="out" filter="fade">
                                      <p:cBhvr>
                                        <p:cTn id="11" dur="1000"/>
                                        <p:tgtEl>
                                          <p:spTgt spid="9"/>
                                        </p:tgtEl>
                                      </p:cBhvr>
                                    </p:animEffect>
                                    <p:anim calcmode="lin" valueType="num">
                                      <p:cBhvr>
                                        <p:cTn id="12" dur="1000"/>
                                        <p:tgtEl>
                                          <p:spTgt spid="9"/>
                                        </p:tgtEl>
                                        <p:attrNameLst>
                                          <p:attrName>ppt_x</p:attrName>
                                        </p:attrNameLst>
                                      </p:cBhvr>
                                      <p:tavLst>
                                        <p:tav tm="0">
                                          <p:val>
                                            <p:strVal val="ppt_x"/>
                                          </p:val>
                                        </p:tav>
                                        <p:tav tm="100000">
                                          <p:val>
                                            <p:strVal val="ppt_x"/>
                                          </p:val>
                                        </p:tav>
                                      </p:tavLst>
                                    </p:anim>
                                    <p:anim calcmode="lin" valueType="num">
                                      <p:cBhvr>
                                        <p:cTn id="13" dur="1000"/>
                                        <p:tgtEl>
                                          <p:spTgt spid="9"/>
                                        </p:tgtEl>
                                        <p:attrNameLst>
                                          <p:attrName>ppt_y</p:attrName>
                                        </p:attrNameLst>
                                      </p:cBhvr>
                                      <p:tavLst>
                                        <p:tav tm="0">
                                          <p:val>
                                            <p:strVal val="ppt_y"/>
                                          </p:val>
                                        </p:tav>
                                        <p:tav tm="100000">
                                          <p:val>
                                            <p:strVal val="ppt_y+.1"/>
                                          </p:val>
                                        </p:tav>
                                      </p:tavLst>
                                    </p:anim>
                                    <p:set>
                                      <p:cBhvr>
                                        <p:cTn id="14" dur="1" fill="hold">
                                          <p:stCondLst>
                                            <p:cond delay="999"/>
                                          </p:stCondLst>
                                        </p:cTn>
                                        <p:tgtEl>
                                          <p:spTgt spid="9"/>
                                        </p:tgtEl>
                                        <p:attrNameLst>
                                          <p:attrName>style.visibility</p:attrName>
                                        </p:attrNameLst>
                                      </p:cBhvr>
                                      <p:to>
                                        <p:strVal val="hidden"/>
                                      </p:to>
                                    </p:set>
                                  </p:childTnLst>
                                </p:cTn>
                              </p:par>
                              <p:par>
                                <p:cTn id="15" presetID="42" presetClass="exit" presetSubtype="0" fill="hold" nodeType="withEffect">
                                  <p:stCondLst>
                                    <p:cond delay="500"/>
                                  </p:stCondLst>
                                  <p:childTnLst>
                                    <p:animEffect transition="out" filter="fade">
                                      <p:cBhvr>
                                        <p:cTn id="16" dur="1000"/>
                                        <p:tgtEl>
                                          <p:spTgt spid="4"/>
                                        </p:tgtEl>
                                      </p:cBhvr>
                                    </p:animEffect>
                                    <p:anim calcmode="lin" valueType="num">
                                      <p:cBhvr>
                                        <p:cTn id="17" dur="1000"/>
                                        <p:tgtEl>
                                          <p:spTgt spid="4"/>
                                        </p:tgtEl>
                                        <p:attrNameLst>
                                          <p:attrName>ppt_x</p:attrName>
                                        </p:attrNameLst>
                                      </p:cBhvr>
                                      <p:tavLst>
                                        <p:tav tm="0">
                                          <p:val>
                                            <p:strVal val="ppt_x"/>
                                          </p:val>
                                        </p:tav>
                                        <p:tav tm="100000">
                                          <p:val>
                                            <p:strVal val="ppt_x"/>
                                          </p:val>
                                        </p:tav>
                                      </p:tavLst>
                                    </p:anim>
                                    <p:anim calcmode="lin" valueType="num">
                                      <p:cBhvr>
                                        <p:cTn id="18" dur="1000"/>
                                        <p:tgtEl>
                                          <p:spTgt spid="4"/>
                                        </p:tgtEl>
                                        <p:attrNameLst>
                                          <p:attrName>ppt_y</p:attrName>
                                        </p:attrNameLst>
                                      </p:cBhvr>
                                      <p:tavLst>
                                        <p:tav tm="0">
                                          <p:val>
                                            <p:strVal val="ppt_y"/>
                                          </p:val>
                                        </p:tav>
                                        <p:tav tm="100000">
                                          <p:val>
                                            <p:strVal val="ppt_y+.1"/>
                                          </p:val>
                                        </p:tav>
                                      </p:tavLst>
                                    </p:anim>
                                    <p:set>
                                      <p:cBhvr>
                                        <p:cTn id="19" dur="1" fill="hold">
                                          <p:stCondLst>
                                            <p:cond delay="999"/>
                                          </p:stCondLst>
                                        </p:cTn>
                                        <p:tgtEl>
                                          <p:spTgt spid="4"/>
                                        </p:tgtEl>
                                        <p:attrNameLst>
                                          <p:attrName>style.visibility</p:attrName>
                                        </p:attrNameLst>
                                      </p:cBhvr>
                                      <p:to>
                                        <p:strVal val="hidden"/>
                                      </p:to>
                                    </p:set>
                                  </p:childTnLst>
                                </p:cTn>
                              </p:par>
                              <p:par>
                                <p:cTn id="20" presetID="42" presetClass="exit" presetSubtype="0" fill="hold" nodeType="withEffect">
                                  <p:stCondLst>
                                    <p:cond delay="500"/>
                                  </p:stCondLst>
                                  <p:childTnLst>
                                    <p:animEffect transition="out" filter="fade">
                                      <p:cBhvr>
                                        <p:cTn id="21" dur="1000"/>
                                        <p:tgtEl>
                                          <p:spTgt spid="11"/>
                                        </p:tgtEl>
                                      </p:cBhvr>
                                    </p:animEffect>
                                    <p:anim calcmode="lin" valueType="num">
                                      <p:cBhvr>
                                        <p:cTn id="22" dur="1000"/>
                                        <p:tgtEl>
                                          <p:spTgt spid="11"/>
                                        </p:tgtEl>
                                        <p:attrNameLst>
                                          <p:attrName>ppt_x</p:attrName>
                                        </p:attrNameLst>
                                      </p:cBhvr>
                                      <p:tavLst>
                                        <p:tav tm="0">
                                          <p:val>
                                            <p:strVal val="ppt_x"/>
                                          </p:val>
                                        </p:tav>
                                        <p:tav tm="100000">
                                          <p:val>
                                            <p:strVal val="ppt_x"/>
                                          </p:val>
                                        </p:tav>
                                      </p:tavLst>
                                    </p:anim>
                                    <p:anim calcmode="lin" valueType="num">
                                      <p:cBhvr>
                                        <p:cTn id="23" dur="1000"/>
                                        <p:tgtEl>
                                          <p:spTgt spid="11"/>
                                        </p:tgtEl>
                                        <p:attrNameLst>
                                          <p:attrName>ppt_y</p:attrName>
                                        </p:attrNameLst>
                                      </p:cBhvr>
                                      <p:tavLst>
                                        <p:tav tm="0">
                                          <p:val>
                                            <p:strVal val="ppt_y"/>
                                          </p:val>
                                        </p:tav>
                                        <p:tav tm="100000">
                                          <p:val>
                                            <p:strVal val="ppt_y+.1"/>
                                          </p:val>
                                        </p:tav>
                                      </p:tavLst>
                                    </p:anim>
                                    <p:set>
                                      <p:cBhvr>
                                        <p:cTn id="24" dur="1" fill="hold">
                                          <p:stCondLst>
                                            <p:cond delay="999"/>
                                          </p:stCondLst>
                                        </p:cTn>
                                        <p:tgtEl>
                                          <p:spTgt spid="11"/>
                                        </p:tgtEl>
                                        <p:attrNameLst>
                                          <p:attrName>style.visibility</p:attrName>
                                        </p:attrNameLst>
                                      </p:cBhvr>
                                      <p:to>
                                        <p:strVal val="hidden"/>
                                      </p:to>
                                    </p:se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animEffect transition="in" filter="fade">
                                      <p:cBhvr>
                                        <p:cTn id="28" dur="500"/>
                                        <p:tgtEl>
                                          <p:spTgt spid="2">
                                            <p:txEl>
                                              <p:pRg st="2" end="2"/>
                                            </p:txEl>
                                          </p:spTgt>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fade">
                                      <p:cBhvr>
                                        <p:cTn id="32" dur="500"/>
                                        <p:tgtEl>
                                          <p:spTgt spid="2">
                                            <p:txEl>
                                              <p:pRg st="0" end="0"/>
                                            </p:txEl>
                                          </p:spTgt>
                                        </p:tgtEl>
                                      </p:cBhvr>
                                    </p:animEffect>
                                  </p:childTnLst>
                                </p:cTn>
                              </p:par>
                            </p:childTnLst>
                          </p:cTn>
                        </p:par>
                        <p:par>
                          <p:cTn id="33" fill="hold">
                            <p:stCondLst>
                              <p:cond delay="2500"/>
                            </p:stCondLst>
                            <p:childTnLst>
                              <p:par>
                                <p:cTn id="34" presetID="10" presetClass="entr" presetSubtype="0" fill="hold" nodeType="after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500"/>
                                        <p:tgtEl>
                                          <p:spTgt spid="2">
                                            <p:txEl>
                                              <p:pRg st="4" end="4"/>
                                            </p:txEl>
                                          </p:spTgt>
                                        </p:tgtEl>
                                      </p:cBhvr>
                                    </p:animEffect>
                                  </p:childTnLst>
                                </p:cTn>
                              </p:par>
                            </p:childTnLst>
                          </p:cTn>
                        </p:par>
                        <p:par>
                          <p:cTn id="37" fill="hold">
                            <p:stCondLst>
                              <p:cond delay="3000"/>
                            </p:stCondLst>
                            <p:childTnLst>
                              <p:par>
                                <p:cTn id="38" presetID="10" presetClass="entr" presetSubtype="0" fill="hold" nodeType="afterEffect">
                                  <p:stCondLst>
                                    <p:cond delay="0"/>
                                  </p:stCondLst>
                                  <p:childTnLst>
                                    <p:set>
                                      <p:cBhvr>
                                        <p:cTn id="39" dur="1" fill="hold">
                                          <p:stCondLst>
                                            <p:cond delay="0"/>
                                          </p:stCondLst>
                                        </p:cTn>
                                        <p:tgtEl>
                                          <p:spTgt spid="2">
                                            <p:txEl>
                                              <p:pRg st="6" end="6"/>
                                            </p:txEl>
                                          </p:spTgt>
                                        </p:tgtEl>
                                        <p:attrNameLst>
                                          <p:attrName>style.visibility</p:attrName>
                                        </p:attrNameLst>
                                      </p:cBhvr>
                                      <p:to>
                                        <p:strVal val="visible"/>
                                      </p:to>
                                    </p:set>
                                    <p:animEffect transition="in" filter="fade">
                                      <p:cBhvr>
                                        <p:cTn id="40" dur="500"/>
                                        <p:tgtEl>
                                          <p:spTgt spid="2">
                                            <p:txEl>
                                              <p:pRg st="6" end="6"/>
                                            </p:txEl>
                                          </p:spTgt>
                                        </p:tgtEl>
                                      </p:cBhvr>
                                    </p:animEffect>
                                  </p:childTnLst>
                                </p:cTn>
                              </p:par>
                            </p:childTnLst>
                          </p:cTn>
                        </p:par>
                        <p:par>
                          <p:cTn id="41" fill="hold">
                            <p:stCondLst>
                              <p:cond delay="3500"/>
                            </p:stCondLst>
                            <p:childTnLst>
                              <p:par>
                                <p:cTn id="42" presetID="10" presetClass="entr" presetSubtype="0" fill="hold" nodeType="afterEffect">
                                  <p:stCondLst>
                                    <p:cond delay="0"/>
                                  </p:stCondLst>
                                  <p:childTnLst>
                                    <p:set>
                                      <p:cBhvr>
                                        <p:cTn id="43" dur="1" fill="hold">
                                          <p:stCondLst>
                                            <p:cond delay="0"/>
                                          </p:stCondLst>
                                        </p:cTn>
                                        <p:tgtEl>
                                          <p:spTgt spid="2">
                                            <p:txEl>
                                              <p:pRg st="8" end="8"/>
                                            </p:txEl>
                                          </p:spTgt>
                                        </p:tgtEl>
                                        <p:attrNameLst>
                                          <p:attrName>style.visibility</p:attrName>
                                        </p:attrNameLst>
                                      </p:cBhvr>
                                      <p:to>
                                        <p:strVal val="visible"/>
                                      </p:to>
                                    </p:set>
                                    <p:animEffect transition="in" filter="fade">
                                      <p:cBhvr>
                                        <p:cTn id="44" dur="500"/>
                                        <p:tgtEl>
                                          <p:spTgt spid="2">
                                            <p:txEl>
                                              <p:pRg st="8" end="8"/>
                                            </p:txEl>
                                          </p:spTgt>
                                        </p:tgtEl>
                                      </p:cBhvr>
                                    </p:animEffect>
                                  </p:childTnLst>
                                </p:cTn>
                              </p:par>
                            </p:childTnLst>
                          </p:cTn>
                        </p:par>
                        <p:par>
                          <p:cTn id="45" fill="hold">
                            <p:stCondLst>
                              <p:cond delay="4000"/>
                            </p:stCondLst>
                            <p:childTnLst>
                              <p:par>
                                <p:cTn id="46" presetID="10" presetClass="entr" presetSubtype="0" fill="hold" nodeType="afterEffect">
                                  <p:stCondLst>
                                    <p:cond delay="0"/>
                                  </p:stCondLst>
                                  <p:childTnLst>
                                    <p:set>
                                      <p:cBhvr>
                                        <p:cTn id="47" dur="1" fill="hold">
                                          <p:stCondLst>
                                            <p:cond delay="0"/>
                                          </p:stCondLst>
                                        </p:cTn>
                                        <p:tgtEl>
                                          <p:spTgt spid="2">
                                            <p:txEl>
                                              <p:pRg st="10" end="10"/>
                                            </p:txEl>
                                          </p:spTgt>
                                        </p:tgtEl>
                                        <p:attrNameLst>
                                          <p:attrName>style.visibility</p:attrName>
                                        </p:attrNameLst>
                                      </p:cBhvr>
                                      <p:to>
                                        <p:strVal val="visible"/>
                                      </p:to>
                                    </p:set>
                                    <p:animEffect transition="in" filter="fade">
                                      <p:cBhvr>
                                        <p:cTn id="48" dur="500"/>
                                        <p:tgtEl>
                                          <p:spTgt spid="2">
                                            <p:txEl>
                                              <p:pRg st="10" end="10"/>
                                            </p:txEl>
                                          </p:spTgt>
                                        </p:tgtEl>
                                      </p:cBhvr>
                                    </p:animEffect>
                                  </p:childTnLst>
                                </p:cTn>
                              </p:par>
                            </p:childTnLst>
                          </p:cTn>
                        </p:par>
                        <p:par>
                          <p:cTn id="49" fill="hold">
                            <p:stCondLst>
                              <p:cond delay="4500"/>
                            </p:stCondLst>
                            <p:childTnLst>
                              <p:par>
                                <p:cTn id="50" presetID="10" presetClass="entr" presetSubtype="0" fill="hold" nodeType="afterEffect">
                                  <p:stCondLst>
                                    <p:cond delay="0"/>
                                  </p:stCondLst>
                                  <p:childTnLst>
                                    <p:set>
                                      <p:cBhvr>
                                        <p:cTn id="51" dur="1" fill="hold">
                                          <p:stCondLst>
                                            <p:cond delay="0"/>
                                          </p:stCondLst>
                                        </p:cTn>
                                        <p:tgtEl>
                                          <p:spTgt spid="2">
                                            <p:txEl>
                                              <p:pRg st="12" end="12"/>
                                            </p:txEl>
                                          </p:spTgt>
                                        </p:tgtEl>
                                        <p:attrNameLst>
                                          <p:attrName>style.visibility</p:attrName>
                                        </p:attrNameLst>
                                      </p:cBhvr>
                                      <p:to>
                                        <p:strVal val="visible"/>
                                      </p:to>
                                    </p:set>
                                    <p:animEffect transition="in" filter="fade">
                                      <p:cBhvr>
                                        <p:cTn id="52" dur="500"/>
                                        <p:tgtEl>
                                          <p:spTgt spid="2">
                                            <p:txEl>
                                              <p:pRg st="12" end="12"/>
                                            </p:txEl>
                                          </p:spTgt>
                                        </p:tgtEl>
                                      </p:cBhvr>
                                    </p:animEffect>
                                  </p:childTnLst>
                                </p:cTn>
                              </p:par>
                            </p:childTnLst>
                          </p:cTn>
                        </p:par>
                        <p:par>
                          <p:cTn id="53" fill="hold">
                            <p:stCondLst>
                              <p:cond delay="5000"/>
                            </p:stCondLst>
                            <p:childTnLst>
                              <p:par>
                                <p:cTn id="54" presetID="10" presetClass="entr" presetSubtype="0" fill="hold" nodeType="afterEffect">
                                  <p:stCondLst>
                                    <p:cond delay="0"/>
                                  </p:stCondLst>
                                  <p:childTnLst>
                                    <p:set>
                                      <p:cBhvr>
                                        <p:cTn id="55" dur="1" fill="hold">
                                          <p:stCondLst>
                                            <p:cond delay="0"/>
                                          </p:stCondLst>
                                        </p:cTn>
                                        <p:tgtEl>
                                          <p:spTgt spid="2">
                                            <p:txEl>
                                              <p:pRg st="14" end="14"/>
                                            </p:txEl>
                                          </p:spTgt>
                                        </p:tgtEl>
                                        <p:attrNameLst>
                                          <p:attrName>style.visibility</p:attrName>
                                        </p:attrNameLst>
                                      </p:cBhvr>
                                      <p:to>
                                        <p:strVal val="visible"/>
                                      </p:to>
                                    </p:set>
                                    <p:animEffect transition="in" filter="fade">
                                      <p:cBhvr>
                                        <p:cTn id="56" dur="500"/>
                                        <p:tgtEl>
                                          <p:spTgt spid="2">
                                            <p:txEl>
                                              <p:pRg st="14" end="14"/>
                                            </p:txEl>
                                          </p:spTgt>
                                        </p:tgtEl>
                                      </p:cBhvr>
                                    </p:animEffect>
                                  </p:childTnLst>
                                </p:cTn>
                              </p:par>
                            </p:childTnLst>
                          </p:cTn>
                        </p:par>
                        <p:par>
                          <p:cTn id="57" fill="hold">
                            <p:stCondLst>
                              <p:cond delay="5500"/>
                            </p:stCondLst>
                            <p:childTnLst>
                              <p:par>
                                <p:cTn id="58" presetID="10" presetClass="entr" presetSubtype="0" fill="hold" nodeType="afterEffect">
                                  <p:stCondLst>
                                    <p:cond delay="0"/>
                                  </p:stCondLst>
                                  <p:childTnLst>
                                    <p:set>
                                      <p:cBhvr>
                                        <p:cTn id="59" dur="1" fill="hold">
                                          <p:stCondLst>
                                            <p:cond delay="0"/>
                                          </p:stCondLst>
                                        </p:cTn>
                                        <p:tgtEl>
                                          <p:spTgt spid="12">
                                            <p:txEl>
                                              <p:pRg st="2" end="2"/>
                                            </p:txEl>
                                          </p:spTgt>
                                        </p:tgtEl>
                                        <p:attrNameLst>
                                          <p:attrName>style.visibility</p:attrName>
                                        </p:attrNameLst>
                                      </p:cBhvr>
                                      <p:to>
                                        <p:strVal val="visible"/>
                                      </p:to>
                                    </p:set>
                                    <p:animEffect transition="in" filter="fade">
                                      <p:cBhvr>
                                        <p:cTn id="60" dur="500"/>
                                        <p:tgtEl>
                                          <p:spTgt spid="12">
                                            <p:txEl>
                                              <p:pRg st="2" end="2"/>
                                            </p:txEl>
                                          </p:spTgt>
                                        </p:tgtEl>
                                      </p:cBhvr>
                                    </p:animEffect>
                                  </p:childTnLst>
                                </p:cTn>
                              </p:par>
                            </p:childTnLst>
                          </p:cTn>
                        </p:par>
                        <p:par>
                          <p:cTn id="61" fill="hold">
                            <p:stCondLst>
                              <p:cond delay="6000"/>
                            </p:stCondLst>
                            <p:childTnLst>
                              <p:par>
                                <p:cTn id="62" presetID="10" presetClass="entr" presetSubtype="0" fill="hold" nodeType="afterEffect">
                                  <p:stCondLst>
                                    <p:cond delay="0"/>
                                  </p:stCondLst>
                                  <p:childTnLst>
                                    <p:set>
                                      <p:cBhvr>
                                        <p:cTn id="63" dur="1" fill="hold">
                                          <p:stCondLst>
                                            <p:cond delay="0"/>
                                          </p:stCondLst>
                                        </p:cTn>
                                        <p:tgtEl>
                                          <p:spTgt spid="12">
                                            <p:txEl>
                                              <p:pRg st="0" end="0"/>
                                            </p:txEl>
                                          </p:spTgt>
                                        </p:tgtEl>
                                        <p:attrNameLst>
                                          <p:attrName>style.visibility</p:attrName>
                                        </p:attrNameLst>
                                      </p:cBhvr>
                                      <p:to>
                                        <p:strVal val="visible"/>
                                      </p:to>
                                    </p:set>
                                    <p:animEffect transition="in" filter="fade">
                                      <p:cBhvr>
                                        <p:cTn id="64" dur="500"/>
                                        <p:tgtEl>
                                          <p:spTgt spid="12">
                                            <p:txEl>
                                              <p:pRg st="0" end="0"/>
                                            </p:txEl>
                                          </p:spTgt>
                                        </p:tgtEl>
                                      </p:cBhvr>
                                    </p:animEffect>
                                  </p:childTnLst>
                                </p:cTn>
                              </p:par>
                            </p:childTnLst>
                          </p:cTn>
                        </p:par>
                        <p:par>
                          <p:cTn id="65" fill="hold">
                            <p:stCondLst>
                              <p:cond delay="6500"/>
                            </p:stCondLst>
                            <p:childTnLst>
                              <p:par>
                                <p:cTn id="66" presetID="10" presetClass="entr" presetSubtype="0" fill="hold" nodeType="afterEffect">
                                  <p:stCondLst>
                                    <p:cond delay="0"/>
                                  </p:stCondLst>
                                  <p:childTnLst>
                                    <p:set>
                                      <p:cBhvr>
                                        <p:cTn id="67" dur="1" fill="hold">
                                          <p:stCondLst>
                                            <p:cond delay="0"/>
                                          </p:stCondLst>
                                        </p:cTn>
                                        <p:tgtEl>
                                          <p:spTgt spid="12">
                                            <p:txEl>
                                              <p:pRg st="4" end="4"/>
                                            </p:txEl>
                                          </p:spTgt>
                                        </p:tgtEl>
                                        <p:attrNameLst>
                                          <p:attrName>style.visibility</p:attrName>
                                        </p:attrNameLst>
                                      </p:cBhvr>
                                      <p:to>
                                        <p:strVal val="visible"/>
                                      </p:to>
                                    </p:set>
                                    <p:animEffect transition="in" filter="fade">
                                      <p:cBhvr>
                                        <p:cTn id="68" dur="500"/>
                                        <p:tgtEl>
                                          <p:spTgt spid="12">
                                            <p:txEl>
                                              <p:pRg st="4" end="4"/>
                                            </p:txEl>
                                          </p:spTgt>
                                        </p:tgtEl>
                                      </p:cBhvr>
                                    </p:animEffect>
                                  </p:childTnLst>
                                </p:cTn>
                              </p:par>
                            </p:childTnLst>
                          </p:cTn>
                        </p:par>
                        <p:par>
                          <p:cTn id="69" fill="hold">
                            <p:stCondLst>
                              <p:cond delay="7000"/>
                            </p:stCondLst>
                            <p:childTnLst>
                              <p:par>
                                <p:cTn id="70" presetID="10" presetClass="entr" presetSubtype="0" fill="hold" nodeType="afterEffect">
                                  <p:stCondLst>
                                    <p:cond delay="0"/>
                                  </p:stCondLst>
                                  <p:childTnLst>
                                    <p:set>
                                      <p:cBhvr>
                                        <p:cTn id="71" dur="1" fill="hold">
                                          <p:stCondLst>
                                            <p:cond delay="0"/>
                                          </p:stCondLst>
                                        </p:cTn>
                                        <p:tgtEl>
                                          <p:spTgt spid="12">
                                            <p:txEl>
                                              <p:pRg st="6" end="6"/>
                                            </p:txEl>
                                          </p:spTgt>
                                        </p:tgtEl>
                                        <p:attrNameLst>
                                          <p:attrName>style.visibility</p:attrName>
                                        </p:attrNameLst>
                                      </p:cBhvr>
                                      <p:to>
                                        <p:strVal val="visible"/>
                                      </p:to>
                                    </p:set>
                                    <p:animEffect transition="in" filter="fade">
                                      <p:cBhvr>
                                        <p:cTn id="72" dur="500"/>
                                        <p:tgtEl>
                                          <p:spTgt spid="12">
                                            <p:txEl>
                                              <p:pRg st="6" end="6"/>
                                            </p:txEl>
                                          </p:spTgt>
                                        </p:tgtEl>
                                      </p:cBhvr>
                                    </p:animEffect>
                                  </p:childTnLst>
                                </p:cTn>
                              </p:par>
                            </p:childTnLst>
                          </p:cTn>
                        </p:par>
                        <p:par>
                          <p:cTn id="73" fill="hold">
                            <p:stCondLst>
                              <p:cond delay="7500"/>
                            </p:stCondLst>
                            <p:childTnLst>
                              <p:par>
                                <p:cTn id="74" presetID="10" presetClass="entr" presetSubtype="0" fill="hold" nodeType="afterEffect">
                                  <p:stCondLst>
                                    <p:cond delay="0"/>
                                  </p:stCondLst>
                                  <p:childTnLst>
                                    <p:set>
                                      <p:cBhvr>
                                        <p:cTn id="75" dur="1" fill="hold">
                                          <p:stCondLst>
                                            <p:cond delay="0"/>
                                          </p:stCondLst>
                                        </p:cTn>
                                        <p:tgtEl>
                                          <p:spTgt spid="12">
                                            <p:txEl>
                                              <p:pRg st="8" end="8"/>
                                            </p:txEl>
                                          </p:spTgt>
                                        </p:tgtEl>
                                        <p:attrNameLst>
                                          <p:attrName>style.visibility</p:attrName>
                                        </p:attrNameLst>
                                      </p:cBhvr>
                                      <p:to>
                                        <p:strVal val="visible"/>
                                      </p:to>
                                    </p:set>
                                    <p:animEffect transition="in" filter="fade">
                                      <p:cBhvr>
                                        <p:cTn id="76" dur="500"/>
                                        <p:tgtEl>
                                          <p:spTgt spid="12">
                                            <p:txEl>
                                              <p:pRg st="8" end="8"/>
                                            </p:txEl>
                                          </p:spTgt>
                                        </p:tgtEl>
                                      </p:cBhvr>
                                    </p:animEffect>
                                  </p:childTnLst>
                                </p:cTn>
                              </p:par>
                            </p:childTnLst>
                          </p:cTn>
                        </p:par>
                        <p:par>
                          <p:cTn id="77" fill="hold">
                            <p:stCondLst>
                              <p:cond delay="8000"/>
                            </p:stCondLst>
                            <p:childTnLst>
                              <p:par>
                                <p:cTn id="78" presetID="10" presetClass="entr" presetSubtype="0" fill="hold" nodeType="afterEffect">
                                  <p:stCondLst>
                                    <p:cond delay="0"/>
                                  </p:stCondLst>
                                  <p:childTnLst>
                                    <p:set>
                                      <p:cBhvr>
                                        <p:cTn id="79" dur="1" fill="hold">
                                          <p:stCondLst>
                                            <p:cond delay="0"/>
                                          </p:stCondLst>
                                        </p:cTn>
                                        <p:tgtEl>
                                          <p:spTgt spid="12">
                                            <p:txEl>
                                              <p:pRg st="10" end="10"/>
                                            </p:txEl>
                                          </p:spTgt>
                                        </p:tgtEl>
                                        <p:attrNameLst>
                                          <p:attrName>style.visibility</p:attrName>
                                        </p:attrNameLst>
                                      </p:cBhvr>
                                      <p:to>
                                        <p:strVal val="visible"/>
                                      </p:to>
                                    </p:set>
                                    <p:animEffect transition="in" filter="fade">
                                      <p:cBhvr>
                                        <p:cTn id="80" dur="500"/>
                                        <p:tgtEl>
                                          <p:spTgt spid="12">
                                            <p:txEl>
                                              <p:pRg st="10" end="10"/>
                                            </p:txEl>
                                          </p:spTgt>
                                        </p:tgtEl>
                                      </p:cBhvr>
                                    </p:animEffect>
                                  </p:childTnLst>
                                </p:cTn>
                              </p:par>
                            </p:childTnLst>
                          </p:cTn>
                        </p:par>
                        <p:par>
                          <p:cTn id="81" fill="hold">
                            <p:stCondLst>
                              <p:cond delay="8500"/>
                            </p:stCondLst>
                            <p:childTnLst>
                              <p:par>
                                <p:cTn id="82" presetID="10" presetClass="entr" presetSubtype="0" fill="hold" nodeType="afterEffect">
                                  <p:stCondLst>
                                    <p:cond delay="0"/>
                                  </p:stCondLst>
                                  <p:childTnLst>
                                    <p:set>
                                      <p:cBhvr>
                                        <p:cTn id="83" dur="1" fill="hold">
                                          <p:stCondLst>
                                            <p:cond delay="0"/>
                                          </p:stCondLst>
                                        </p:cTn>
                                        <p:tgtEl>
                                          <p:spTgt spid="12">
                                            <p:txEl>
                                              <p:pRg st="12" end="12"/>
                                            </p:txEl>
                                          </p:spTgt>
                                        </p:tgtEl>
                                        <p:attrNameLst>
                                          <p:attrName>style.visibility</p:attrName>
                                        </p:attrNameLst>
                                      </p:cBhvr>
                                      <p:to>
                                        <p:strVal val="visible"/>
                                      </p:to>
                                    </p:set>
                                    <p:animEffect transition="in" filter="fade">
                                      <p:cBhvr>
                                        <p:cTn id="84" dur="500"/>
                                        <p:tgtEl>
                                          <p:spTgt spid="12">
                                            <p:txEl>
                                              <p:pRg st="12" end="12"/>
                                            </p:txEl>
                                          </p:spTgt>
                                        </p:tgtEl>
                                      </p:cBhvr>
                                    </p:animEffect>
                                  </p:childTnLst>
                                </p:cTn>
                              </p:par>
                            </p:childTnLst>
                          </p:cTn>
                        </p:par>
                        <p:par>
                          <p:cTn id="85" fill="hold">
                            <p:stCondLst>
                              <p:cond delay="9000"/>
                            </p:stCondLst>
                            <p:childTnLst>
                              <p:par>
                                <p:cTn id="86" presetID="10" presetClass="entr" presetSubtype="0" fill="hold" nodeType="afterEffect">
                                  <p:stCondLst>
                                    <p:cond delay="0"/>
                                  </p:stCondLst>
                                  <p:childTnLst>
                                    <p:set>
                                      <p:cBhvr>
                                        <p:cTn id="87" dur="1" fill="hold">
                                          <p:stCondLst>
                                            <p:cond delay="0"/>
                                          </p:stCondLst>
                                        </p:cTn>
                                        <p:tgtEl>
                                          <p:spTgt spid="12">
                                            <p:txEl>
                                              <p:pRg st="14" end="14"/>
                                            </p:txEl>
                                          </p:spTgt>
                                        </p:tgtEl>
                                        <p:attrNameLst>
                                          <p:attrName>style.visibility</p:attrName>
                                        </p:attrNameLst>
                                      </p:cBhvr>
                                      <p:to>
                                        <p:strVal val="visible"/>
                                      </p:to>
                                    </p:set>
                                    <p:animEffect transition="in" filter="fade">
                                      <p:cBhvr>
                                        <p:cTn id="88" dur="500"/>
                                        <p:tgtEl>
                                          <p:spTgt spid="12">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53" y="5518742"/>
            <a:ext cx="1339258" cy="1339258"/>
          </a:xfrm>
          <a:prstGeom prst="rect">
            <a:avLst/>
          </a:prstGeom>
        </p:spPr>
      </p:pic>
      <p:sp>
        <p:nvSpPr>
          <p:cNvPr id="3" name="Rectangle 2"/>
          <p:cNvSpPr/>
          <p:nvPr/>
        </p:nvSpPr>
        <p:spPr>
          <a:xfrm>
            <a:off x="2976159" y="764024"/>
            <a:ext cx="8009059" cy="1015663"/>
          </a:xfrm>
          <a:prstGeom prst="rect">
            <a:avLst/>
          </a:prstGeom>
        </p:spPr>
        <p:txBody>
          <a:bodyPr wrap="square">
            <a:spAutoFit/>
          </a:bodyPr>
          <a:lstStyle/>
          <a:p>
            <a:r>
              <a:rPr lang="en-US" sz="3200" b="1" i="1" dirty="0" smtClean="0"/>
              <a:t>What NOT TO DO on the Internet</a:t>
            </a:r>
          </a:p>
          <a:p>
            <a:endParaRPr lang="en-US" sz="1400" dirty="0"/>
          </a:p>
          <a:p>
            <a:endParaRPr lang="en-US" sz="1400" dirty="0"/>
          </a:p>
        </p:txBody>
      </p:sp>
      <p:sp>
        <p:nvSpPr>
          <p:cNvPr id="4" name="Rectangle 3"/>
          <p:cNvSpPr/>
          <p:nvPr/>
        </p:nvSpPr>
        <p:spPr>
          <a:xfrm>
            <a:off x="6024880" y="1779687"/>
            <a:ext cx="5476239" cy="5078313"/>
          </a:xfrm>
          <a:prstGeom prst="rect">
            <a:avLst/>
          </a:prstGeom>
        </p:spPr>
        <p:txBody>
          <a:bodyPr wrap="square">
            <a:spAutoFit/>
          </a:bodyPr>
          <a:lstStyle/>
          <a:p>
            <a:pPr fontAlgn="t"/>
            <a:r>
              <a:rPr lang="en-US" b="1" dirty="0"/>
              <a:t>Never post any of your personal contact information.  </a:t>
            </a:r>
            <a:r>
              <a:rPr lang="en-US" b="1" dirty="0">
                <a:solidFill>
                  <a:srgbClr val="000000"/>
                </a:solidFill>
              </a:rPr>
              <a:t>Addresses and phone numbers could help potential burglars or stalkers locate you much more </a:t>
            </a:r>
            <a:r>
              <a:rPr lang="en-US" b="1" dirty="0" smtClean="0">
                <a:solidFill>
                  <a:srgbClr val="000000"/>
                </a:solidFill>
              </a:rPr>
              <a:t>easily or know when you are not at home if they already know where you live.  </a:t>
            </a:r>
          </a:p>
          <a:p>
            <a:pPr fontAlgn="t"/>
            <a:endParaRPr lang="en-US" b="1" dirty="0">
              <a:solidFill>
                <a:srgbClr val="000000"/>
              </a:solidFill>
            </a:endParaRPr>
          </a:p>
          <a:p>
            <a:pPr fontAlgn="t"/>
            <a:r>
              <a:rPr lang="en-US" b="1" dirty="0" smtClean="0">
                <a:solidFill>
                  <a:srgbClr val="000000"/>
                </a:solidFill>
              </a:rPr>
              <a:t>Identity </a:t>
            </a:r>
            <a:r>
              <a:rPr lang="en-US" b="1" dirty="0">
                <a:solidFill>
                  <a:srgbClr val="000000"/>
                </a:solidFill>
              </a:rPr>
              <a:t>theft is made simpler by every piece of information the thief can obtain</a:t>
            </a:r>
            <a:r>
              <a:rPr lang="en-US" b="1" dirty="0" smtClean="0">
                <a:solidFill>
                  <a:srgbClr val="000000"/>
                </a:solidFill>
              </a:rPr>
              <a:t>.</a:t>
            </a:r>
          </a:p>
          <a:p>
            <a:pPr fontAlgn="t"/>
            <a:endParaRPr lang="en-US" b="1" dirty="0">
              <a:solidFill>
                <a:srgbClr val="000000"/>
              </a:solidFill>
            </a:endParaRPr>
          </a:p>
          <a:p>
            <a:pPr fontAlgn="t"/>
            <a:r>
              <a:rPr lang="en-US" b="1" dirty="0">
                <a:solidFill>
                  <a:srgbClr val="000000"/>
                </a:solidFill>
              </a:rPr>
              <a:t>Do not post comments about going out of town for the night or week. It will give others an idea of when your house will be empty.</a:t>
            </a:r>
          </a:p>
          <a:p>
            <a:pPr fontAlgn="t"/>
            <a:endParaRPr lang="en-US" b="1" dirty="0">
              <a:solidFill>
                <a:srgbClr val="000000"/>
              </a:solidFill>
            </a:endParaRPr>
          </a:p>
          <a:p>
            <a:pPr fontAlgn="t"/>
            <a:r>
              <a:rPr lang="en-US" b="1" dirty="0">
                <a:solidFill>
                  <a:srgbClr val="000000"/>
                </a:solidFill>
              </a:rPr>
              <a:t>Do not post photos while on vacation, as again, potential burglars will be able to tell they have time to pay your home an unwanted visit.</a:t>
            </a:r>
          </a:p>
          <a:p>
            <a:pPr fontAlgn="t"/>
            <a:endParaRPr lang="en-US" b="1" dirty="0">
              <a:solidFill>
                <a:srgbClr val="000000"/>
              </a:solidFill>
            </a:endParaRPr>
          </a:p>
          <a:p>
            <a:pPr fontAlgn="t"/>
            <a:endParaRPr lang="en-US" b="1" dirty="0">
              <a:solidFill>
                <a:srgbClr val="000000"/>
              </a:solidFill>
            </a:endParaRPr>
          </a:p>
        </p:txBody>
      </p:sp>
      <p:pic>
        <p:nvPicPr>
          <p:cNvPr id="5" name="Picture 4"/>
          <p:cNvPicPr>
            <a:picLocks noChangeAspect="1"/>
          </p:cNvPicPr>
          <p:nvPr/>
        </p:nvPicPr>
        <p:blipFill>
          <a:blip r:embed="rId3"/>
          <a:stretch>
            <a:fillRect/>
          </a:stretch>
        </p:blipFill>
        <p:spPr>
          <a:xfrm>
            <a:off x="955040" y="2039312"/>
            <a:ext cx="4615994" cy="2596496"/>
          </a:xfrm>
          <a:prstGeom prst="round2DiagRect">
            <a:avLst>
              <a:gd name="adj1" fmla="val 16667"/>
              <a:gd name="adj2" fmla="val 0"/>
            </a:avLst>
          </a:prstGeom>
          <a:ln w="88900" cap="sq">
            <a:solidFill>
              <a:srgbClr val="FFFFFF"/>
            </a:solidFill>
            <a:miter lim="800000"/>
          </a:ln>
          <a:effectLst>
            <a:outerShdw blurRad="76200" dir="18900000" sy="23000" kx="-1200000" algn="bl" rotWithShape="0">
              <a:prstClr val="black">
                <a:alpha val="20000"/>
              </a:prstClr>
            </a:outerShdw>
          </a:effectLst>
        </p:spPr>
      </p:pic>
      <p:sp>
        <p:nvSpPr>
          <p:cNvPr id="7" name="Rectangle 6"/>
          <p:cNvSpPr/>
          <p:nvPr/>
        </p:nvSpPr>
        <p:spPr>
          <a:xfrm>
            <a:off x="764902" y="5005140"/>
            <a:ext cx="5069840" cy="646331"/>
          </a:xfrm>
          <a:prstGeom prst="rect">
            <a:avLst/>
          </a:prstGeom>
        </p:spPr>
        <p:txBody>
          <a:bodyPr wrap="square">
            <a:spAutoFit/>
          </a:bodyPr>
          <a:lstStyle/>
          <a:p>
            <a:pPr lvl="0" fontAlgn="t"/>
            <a:r>
              <a:rPr lang="en-US" b="1" dirty="0">
                <a:solidFill>
                  <a:srgbClr val="000000"/>
                </a:solidFill>
              </a:rPr>
              <a:t>Consider avoiding “checking in” to places, as this is also a record of when you aren’t home.</a:t>
            </a:r>
          </a:p>
        </p:txBody>
      </p:sp>
    </p:spTree>
    <p:extLst>
      <p:ext uri="{BB962C8B-B14F-4D97-AF65-F5344CB8AC3E}">
        <p14:creationId xmlns:p14="http://schemas.microsoft.com/office/powerpoint/2010/main" val="7905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1000"/>
                                        <p:tgtEl>
                                          <p:spTgt spid="4">
                                            <p:txEl>
                                              <p:pRg st="2" end="2"/>
                                            </p:txEl>
                                          </p:spTgt>
                                        </p:tgtEl>
                                      </p:cBhvr>
                                    </p:animEffect>
                                    <p:anim calcmode="lin" valueType="num">
                                      <p:cBhvr>
                                        <p:cTn id="1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1000"/>
                                        <p:tgtEl>
                                          <p:spTgt spid="4">
                                            <p:txEl>
                                              <p:pRg st="4" end="4"/>
                                            </p:txEl>
                                          </p:spTgt>
                                        </p:tgtEl>
                                      </p:cBhvr>
                                    </p:animEffect>
                                    <p:anim calcmode="lin" valueType="num">
                                      <p:cBhvr>
                                        <p:cTn id="2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1000"/>
                                        <p:tgtEl>
                                          <p:spTgt spid="4">
                                            <p:txEl>
                                              <p:pRg st="6" end="6"/>
                                            </p:txEl>
                                          </p:spTgt>
                                        </p:tgtEl>
                                      </p:cBhvr>
                                    </p:animEffect>
                                    <p:anim calcmode="lin" valueType="num">
                                      <p:cBhvr>
                                        <p:cTn id="26"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32A0A392B19D141A02480A57E5EFACF" ma:contentTypeVersion="0" ma:contentTypeDescription="Create a new document." ma:contentTypeScope="" ma:versionID="fe74e9df071fd6256deed91ec73cdcee">
  <xsd:schema xmlns:xsd="http://www.w3.org/2001/XMLSchema" xmlns:xs="http://www.w3.org/2001/XMLSchema" xmlns:p="http://schemas.microsoft.com/office/2006/metadata/properties" xmlns:ns2="5de6f054-6ecf-4644-bb2a-55eeeeccbb61" targetNamespace="http://schemas.microsoft.com/office/2006/metadata/properties" ma:root="true" ma:fieldsID="38f61e94290f4f9dc5579c6a2cedba57" ns2:_="">
    <xsd:import namespace="5de6f054-6ecf-4644-bb2a-55eeeeccbb61"/>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e6f054-6ecf-4644-bb2a-55eeeeccbb61"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5de6f054-6ecf-4644-bb2a-55eeeeccbb61">HRERDQDKCDEE-1283610302-9</_dlc_DocId>
    <_dlc_DocIdUrl xmlns="5de6f054-6ecf-4644-bb2a-55eeeeccbb61">
      <Url>https://mcrcportal.marines.usmc.mil/sites/12MCDDHQ/Family Readiness/_layouts/15/DocIdRedir.aspx?ID=HRERDQDKCDEE-1283610302-9</Url>
      <Description>HRERDQDKCDEE-1283610302-9</Description>
    </_dlc_DocIdUrl>
  </documentManagement>
</p:properties>
</file>

<file path=customXml/itemProps1.xml><?xml version="1.0" encoding="utf-8"?>
<ds:datastoreItem xmlns:ds="http://schemas.openxmlformats.org/officeDocument/2006/customXml" ds:itemID="{89321FE8-8DCD-4838-A3DC-97C5E585D34B}"/>
</file>

<file path=customXml/itemProps2.xml><?xml version="1.0" encoding="utf-8"?>
<ds:datastoreItem xmlns:ds="http://schemas.openxmlformats.org/officeDocument/2006/customXml" ds:itemID="{5DAA1741-BDE4-4FF1-B4DB-D410447E5396}"/>
</file>

<file path=customXml/itemProps3.xml><?xml version="1.0" encoding="utf-8"?>
<ds:datastoreItem xmlns:ds="http://schemas.openxmlformats.org/officeDocument/2006/customXml" ds:itemID="{8089C56D-17E1-4195-8B20-C5159501F281}"/>
</file>

<file path=customXml/itemProps4.xml><?xml version="1.0" encoding="utf-8"?>
<ds:datastoreItem xmlns:ds="http://schemas.openxmlformats.org/officeDocument/2006/customXml" ds:itemID="{D472EBBB-83F6-407B-B1DE-CCE840520CEE}"/>
</file>

<file path=docProps/app.xml><?xml version="1.0" encoding="utf-8"?>
<Properties xmlns="http://schemas.openxmlformats.org/officeDocument/2006/extended-properties" xmlns:vt="http://schemas.openxmlformats.org/officeDocument/2006/docPropsVTypes">
  <Template/>
  <TotalTime>2122</TotalTime>
  <Words>4490</Words>
  <Application>Microsoft Office PowerPoint</Application>
  <PresentationFormat>Widescreen</PresentationFormat>
  <Paragraphs>484</Paragraphs>
  <Slides>66</Slides>
  <Notes>10</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66</vt:i4>
      </vt:variant>
    </vt:vector>
  </HeadingPairs>
  <TitlesOfParts>
    <vt:vector size="82" baseType="lpstr">
      <vt:lpstr>Arial</vt:lpstr>
      <vt:lpstr>Arial Narrow</vt:lpstr>
      <vt:lpstr>Calibri</vt:lpstr>
      <vt:lpstr>Calibri Light</vt:lpstr>
      <vt:lpstr>Georgia</vt:lpstr>
      <vt:lpstr>Lato</vt:lpstr>
      <vt:lpstr>Mr Brown</vt:lpstr>
      <vt:lpstr>proxima-nova</vt:lpstr>
      <vt:lpstr>Roboto</vt:lpstr>
      <vt:lpstr>roboto slab</vt:lpstr>
      <vt:lpstr>Times New Roman</vt:lpstr>
      <vt:lpstr>Wingdings</vt:lpstr>
      <vt:lpstr>1_Custom Design</vt:lpstr>
      <vt:lpstr>2_Office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Cartner CIV Michael O</dc:creator>
  <cp:lastModifiedBy>Cartner CIV Michael O</cp:lastModifiedBy>
  <cp:revision>82</cp:revision>
  <dcterms:created xsi:type="dcterms:W3CDTF">2020-08-12T22:23:34Z</dcterms:created>
  <dcterms:modified xsi:type="dcterms:W3CDTF">2020-08-17T17:10:16Z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0x010100332A0A392B19D141A02480A57E5EFACF</vt:lpwstr>
  </property>
  <property fmtid="{D5CDD505-2E9C-101B-9397-08002B2CF9AE}" pid="3" name="_dlc_DocIdItemGuid">
    <vt:lpwstr>adaf471d-da62-4079-8a3e-8b6dc73d42fe</vt:lpwstr>
  </property>
</Properties>
</file>